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0" r:id="rId3"/>
    <p:sldId id="261" r:id="rId4"/>
    <p:sldId id="256" r:id="rId5"/>
    <p:sldId id="268" r:id="rId6"/>
    <p:sldId id="282" r:id="rId7"/>
    <p:sldId id="287" r:id="rId8"/>
    <p:sldId id="288" r:id="rId9"/>
    <p:sldId id="291" r:id="rId10"/>
    <p:sldId id="289" r:id="rId11"/>
    <p:sldId id="290" r:id="rId12"/>
    <p:sldId id="286" r:id="rId13"/>
    <p:sldId id="285" r:id="rId14"/>
    <p:sldId id="279" r:id="rId15"/>
    <p:sldId id="269" r:id="rId16"/>
    <p:sldId id="29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CDAB2-280F-49E2-B4DB-3C38F6D51144}"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GB"/>
        </a:p>
      </dgm:t>
    </dgm:pt>
    <dgm:pt modelId="{E2EA83FB-562A-4184-BBC7-F753470B9D78}">
      <dgm:prSet phldrT="[Text]" custT="1"/>
      <dgm:spPr>
        <a:solidFill>
          <a:schemeClr val="accent2">
            <a:lumMod val="40000"/>
            <a:lumOff val="60000"/>
            <a:alpha val="50000"/>
          </a:schemeClr>
        </a:solidFill>
      </dgm:spPr>
      <dgm:t>
        <a:bodyPr/>
        <a:lstStyle/>
        <a:p>
          <a:r>
            <a:rPr lang="en-GB" sz="2000" dirty="0"/>
            <a:t>Environmental Considerations</a:t>
          </a:r>
        </a:p>
      </dgm:t>
    </dgm:pt>
    <dgm:pt modelId="{C765DC97-B461-49EE-B8CA-E53684554E77}" type="parTrans" cxnId="{75B559C6-7184-4590-AC15-1FDEA8889F02}">
      <dgm:prSet/>
      <dgm:spPr/>
      <dgm:t>
        <a:bodyPr/>
        <a:lstStyle/>
        <a:p>
          <a:endParaRPr lang="en-GB" sz="700"/>
        </a:p>
      </dgm:t>
    </dgm:pt>
    <dgm:pt modelId="{760FB4A0-4323-42ED-AB77-F1BB4E4BAE84}" type="sibTrans" cxnId="{75B559C6-7184-4590-AC15-1FDEA8889F02}">
      <dgm:prSet/>
      <dgm:spPr/>
      <dgm:t>
        <a:bodyPr/>
        <a:lstStyle/>
        <a:p>
          <a:endParaRPr lang="en-GB" sz="700"/>
        </a:p>
      </dgm:t>
    </dgm:pt>
    <dgm:pt modelId="{30012934-FD10-409D-A803-5044ADC97A7B}">
      <dgm:prSet custT="1"/>
      <dgm:spPr>
        <a:solidFill>
          <a:schemeClr val="accent2">
            <a:lumMod val="40000"/>
            <a:lumOff val="60000"/>
            <a:alpha val="50000"/>
          </a:schemeClr>
        </a:solidFill>
      </dgm:spPr>
      <dgm:t>
        <a:bodyPr/>
        <a:lstStyle/>
        <a:p>
          <a:r>
            <a:rPr lang="en-GB" sz="700" dirty="0"/>
            <a:t>IVAs increased by 12.5%</a:t>
          </a:r>
        </a:p>
      </dgm:t>
    </dgm:pt>
    <dgm:pt modelId="{51E5C0E2-A2C1-4CED-8108-9D4DEF910AF4}" type="parTrans" cxnId="{F295F0B9-7F2D-4544-AB71-180153181571}">
      <dgm:prSet/>
      <dgm:spPr/>
      <dgm:t>
        <a:bodyPr/>
        <a:lstStyle/>
        <a:p>
          <a:endParaRPr lang="en-GB" sz="700"/>
        </a:p>
      </dgm:t>
    </dgm:pt>
    <dgm:pt modelId="{85D392B0-951D-4D90-AA9E-7D01B10F7465}" type="sibTrans" cxnId="{F295F0B9-7F2D-4544-AB71-180153181571}">
      <dgm:prSet custScaleX="2000000" custScaleY="2000000"/>
      <dgm:spPr/>
      <dgm:t>
        <a:bodyPr/>
        <a:lstStyle/>
        <a:p>
          <a:endParaRPr lang="en-GB" sz="700"/>
        </a:p>
      </dgm:t>
    </dgm:pt>
    <dgm:pt modelId="{60B9B28B-CA84-40A3-BA2E-377ACD946B3C}">
      <dgm:prSet custT="1"/>
      <dgm:spPr>
        <a:solidFill>
          <a:schemeClr val="accent2">
            <a:lumMod val="40000"/>
            <a:lumOff val="60000"/>
            <a:alpha val="50000"/>
          </a:schemeClr>
        </a:solidFill>
      </dgm:spPr>
      <dgm:t>
        <a:bodyPr/>
        <a:lstStyle/>
        <a:p>
          <a:r>
            <a:rPr lang="en-GB" sz="700" dirty="0"/>
            <a:t>Individual insolvency increases by 6.7% year on year</a:t>
          </a:r>
        </a:p>
      </dgm:t>
    </dgm:pt>
    <dgm:pt modelId="{6FB47EF6-A12E-432B-A8C7-B56EE318FF99}" type="parTrans" cxnId="{33B3066E-AA2E-481E-8CAF-4C9844FDE72A}">
      <dgm:prSet/>
      <dgm:spPr/>
      <dgm:t>
        <a:bodyPr/>
        <a:lstStyle/>
        <a:p>
          <a:endParaRPr lang="en-GB" sz="700"/>
        </a:p>
      </dgm:t>
    </dgm:pt>
    <dgm:pt modelId="{E1BA7D11-B29A-4FD4-9AB2-5431697220EB}" type="sibTrans" cxnId="{33B3066E-AA2E-481E-8CAF-4C9844FDE72A}">
      <dgm:prSet custScaleX="2000000" custScaleY="2000000"/>
      <dgm:spPr/>
      <dgm:t>
        <a:bodyPr/>
        <a:lstStyle/>
        <a:p>
          <a:endParaRPr lang="en-GB" sz="700"/>
        </a:p>
      </dgm:t>
    </dgm:pt>
    <dgm:pt modelId="{C39A99CB-2C81-4836-B625-7D7D776857F9}">
      <dgm:prSet custT="1"/>
      <dgm:spPr>
        <a:solidFill>
          <a:schemeClr val="accent2">
            <a:lumMod val="40000"/>
            <a:lumOff val="60000"/>
            <a:alpha val="50000"/>
          </a:schemeClr>
        </a:solidFill>
      </dgm:spPr>
      <dgm:t>
        <a:bodyPr/>
        <a:lstStyle/>
        <a:p>
          <a:r>
            <a:rPr lang="en-GB" sz="700" dirty="0" err="1"/>
            <a:t>Stepchange</a:t>
          </a:r>
          <a:r>
            <a:rPr lang="en-GB" sz="700" dirty="0"/>
            <a:t> report has an increase of 15.8% (2012) to 24.2% (2016) in water debt consumer referrals</a:t>
          </a:r>
        </a:p>
      </dgm:t>
    </dgm:pt>
    <dgm:pt modelId="{D3364070-AB18-4DCF-9E5A-1369B0C08901}" type="parTrans" cxnId="{65A1C41F-AE48-47AB-A0ED-5E5515CA8ED6}">
      <dgm:prSet/>
      <dgm:spPr/>
      <dgm:t>
        <a:bodyPr/>
        <a:lstStyle/>
        <a:p>
          <a:endParaRPr lang="en-GB" sz="700"/>
        </a:p>
      </dgm:t>
    </dgm:pt>
    <dgm:pt modelId="{71E4EC16-4015-4494-8E92-27F92CAFA090}" type="sibTrans" cxnId="{65A1C41F-AE48-47AB-A0ED-5E5515CA8ED6}">
      <dgm:prSet custScaleX="2000000" custScaleY="2000000"/>
      <dgm:spPr/>
      <dgm:t>
        <a:bodyPr/>
        <a:lstStyle/>
        <a:p>
          <a:endParaRPr lang="en-GB" sz="700"/>
        </a:p>
      </dgm:t>
    </dgm:pt>
    <dgm:pt modelId="{EF240754-6FFD-442E-987A-03EB2621AF2D}">
      <dgm:prSet custT="1"/>
      <dgm:spPr>
        <a:solidFill>
          <a:schemeClr val="accent2">
            <a:lumMod val="40000"/>
            <a:lumOff val="60000"/>
            <a:alpha val="50000"/>
          </a:schemeClr>
        </a:solidFill>
      </dgm:spPr>
      <dgm:t>
        <a:bodyPr/>
        <a:lstStyle/>
        <a:p>
          <a:r>
            <a:rPr lang="en-GB" sz="700" dirty="0" err="1"/>
            <a:t>Stepchange</a:t>
          </a:r>
          <a:r>
            <a:rPr lang="en-GB" sz="700" dirty="0"/>
            <a:t> also report 60% of referrals are now in the &lt;40 years old category</a:t>
          </a:r>
        </a:p>
      </dgm:t>
    </dgm:pt>
    <dgm:pt modelId="{EA4E8D8C-9E69-4836-8060-2283FE4C761F}" type="parTrans" cxnId="{0330BB94-9235-4D9B-9ED4-530BAD0B95A1}">
      <dgm:prSet/>
      <dgm:spPr/>
      <dgm:t>
        <a:bodyPr/>
        <a:lstStyle/>
        <a:p>
          <a:endParaRPr lang="en-GB" sz="700"/>
        </a:p>
      </dgm:t>
    </dgm:pt>
    <dgm:pt modelId="{906BCCB4-4CBD-4773-B4B7-7A39CD24455A}" type="sibTrans" cxnId="{0330BB94-9235-4D9B-9ED4-530BAD0B95A1}">
      <dgm:prSet custScaleX="2000000" custScaleY="2000000"/>
      <dgm:spPr/>
      <dgm:t>
        <a:bodyPr/>
        <a:lstStyle/>
        <a:p>
          <a:endParaRPr lang="en-GB" sz="700"/>
        </a:p>
      </dgm:t>
    </dgm:pt>
    <dgm:pt modelId="{5877B18C-F770-4164-ACA2-6AB909DDDABA}">
      <dgm:prSet custT="1"/>
      <dgm:spPr>
        <a:solidFill>
          <a:schemeClr val="accent2">
            <a:lumMod val="40000"/>
            <a:lumOff val="60000"/>
            <a:alpha val="50000"/>
          </a:schemeClr>
        </a:solidFill>
      </dgm:spPr>
      <dgm:t>
        <a:bodyPr/>
        <a:lstStyle/>
        <a:p>
          <a:r>
            <a:rPr lang="en-GB" sz="700" dirty="0"/>
            <a:t>CAB supported 74,736 clients in 2016. 55% was in regards to WaterSure and social tariffs</a:t>
          </a:r>
        </a:p>
      </dgm:t>
    </dgm:pt>
    <dgm:pt modelId="{193281D6-2612-40FF-A264-1E6B150D2664}" type="parTrans" cxnId="{E7A9D089-E898-4116-8EAE-8B57D6DD7EC5}">
      <dgm:prSet/>
      <dgm:spPr/>
      <dgm:t>
        <a:bodyPr/>
        <a:lstStyle/>
        <a:p>
          <a:endParaRPr lang="en-GB" sz="700"/>
        </a:p>
      </dgm:t>
    </dgm:pt>
    <dgm:pt modelId="{9E1C31EC-1457-4DF7-A844-B63D54455E96}" type="sibTrans" cxnId="{E7A9D089-E898-4116-8EAE-8B57D6DD7EC5}">
      <dgm:prSet custScaleX="2000000" custScaleY="2000000"/>
      <dgm:spPr/>
      <dgm:t>
        <a:bodyPr/>
        <a:lstStyle/>
        <a:p>
          <a:endParaRPr lang="en-GB" sz="700"/>
        </a:p>
      </dgm:t>
    </dgm:pt>
    <dgm:pt modelId="{D571EF71-4CAB-48A0-A23A-013A0B34E7F5}">
      <dgm:prSet custT="1"/>
      <dgm:spPr>
        <a:solidFill>
          <a:schemeClr val="accent2">
            <a:lumMod val="40000"/>
            <a:lumOff val="60000"/>
            <a:alpha val="50000"/>
          </a:schemeClr>
        </a:solidFill>
      </dgm:spPr>
      <dgm:t>
        <a:bodyPr/>
        <a:lstStyle/>
        <a:p>
          <a:r>
            <a:rPr lang="en-GB" sz="700" dirty="0"/>
            <a:t>Consumers applying for universal credit are waiting up to 24 weeks for benefit</a:t>
          </a:r>
        </a:p>
      </dgm:t>
    </dgm:pt>
    <dgm:pt modelId="{C667A308-C5E5-4A29-B5F4-674D167F2DD9}" type="parTrans" cxnId="{B5149901-A94A-4BE3-A4DA-3812A208D8A0}">
      <dgm:prSet/>
      <dgm:spPr/>
      <dgm:t>
        <a:bodyPr/>
        <a:lstStyle/>
        <a:p>
          <a:endParaRPr lang="en-GB" sz="700"/>
        </a:p>
      </dgm:t>
    </dgm:pt>
    <dgm:pt modelId="{C10D6858-6737-46BF-9945-99B7C475CF59}" type="sibTrans" cxnId="{B5149901-A94A-4BE3-A4DA-3812A208D8A0}">
      <dgm:prSet custScaleX="2000000" custScaleY="2000000"/>
      <dgm:spPr/>
      <dgm:t>
        <a:bodyPr/>
        <a:lstStyle/>
        <a:p>
          <a:endParaRPr lang="en-GB" sz="700"/>
        </a:p>
      </dgm:t>
    </dgm:pt>
    <dgm:pt modelId="{B6538F7C-6FCE-4614-B51D-B44257555849}">
      <dgm:prSet custT="1"/>
      <dgm:spPr>
        <a:solidFill>
          <a:schemeClr val="accent2">
            <a:lumMod val="40000"/>
            <a:lumOff val="60000"/>
            <a:alpha val="50000"/>
          </a:schemeClr>
        </a:solidFill>
      </dgm:spPr>
      <dgm:t>
        <a:bodyPr/>
        <a:lstStyle/>
        <a:p>
          <a:r>
            <a:rPr lang="en-GB" sz="700" dirty="0"/>
            <a:t>1 in 2 consumers seeking debt advice have a diagnosed mental health condition</a:t>
          </a:r>
        </a:p>
      </dgm:t>
    </dgm:pt>
    <dgm:pt modelId="{E7596729-5757-4AB2-9DD2-3EDF353B92C4}" type="parTrans" cxnId="{D4D21B7A-BB0D-417E-8BD6-66C672E94F98}">
      <dgm:prSet/>
      <dgm:spPr/>
      <dgm:t>
        <a:bodyPr/>
        <a:lstStyle/>
        <a:p>
          <a:endParaRPr lang="en-GB" sz="700"/>
        </a:p>
      </dgm:t>
    </dgm:pt>
    <dgm:pt modelId="{0EEE7CC6-1ADA-4D52-B1D4-9C176A26E97A}" type="sibTrans" cxnId="{D4D21B7A-BB0D-417E-8BD6-66C672E94F98}">
      <dgm:prSet custScaleX="2000000" custScaleY="2000000"/>
      <dgm:spPr/>
      <dgm:t>
        <a:bodyPr/>
        <a:lstStyle/>
        <a:p>
          <a:endParaRPr lang="en-GB" sz="700"/>
        </a:p>
      </dgm:t>
    </dgm:pt>
    <dgm:pt modelId="{C3B3A4F6-2B8B-4712-84CE-27A4EA8783CB}">
      <dgm:prSet custT="1"/>
      <dgm:spPr>
        <a:solidFill>
          <a:schemeClr val="accent2">
            <a:lumMod val="40000"/>
            <a:lumOff val="60000"/>
            <a:alpha val="50000"/>
          </a:schemeClr>
        </a:solidFill>
      </dgm:spPr>
      <dgm:t>
        <a:bodyPr/>
        <a:lstStyle/>
        <a:p>
          <a:r>
            <a:rPr lang="en-GB" sz="700" dirty="0"/>
            <a:t>New banking regulations on overdraft interest fees</a:t>
          </a:r>
        </a:p>
      </dgm:t>
    </dgm:pt>
    <dgm:pt modelId="{B7BC51F7-B15B-46DC-922D-28927AD73ED0}" type="parTrans" cxnId="{C6618432-C462-4F91-8BC9-2BF5512B0B18}">
      <dgm:prSet/>
      <dgm:spPr/>
      <dgm:t>
        <a:bodyPr/>
        <a:lstStyle/>
        <a:p>
          <a:endParaRPr lang="en-GB" sz="700"/>
        </a:p>
      </dgm:t>
    </dgm:pt>
    <dgm:pt modelId="{2B73028E-D49C-43C2-9E14-2ED950123F42}" type="sibTrans" cxnId="{C6618432-C462-4F91-8BC9-2BF5512B0B18}">
      <dgm:prSet custScaleX="2000000" custScaleY="2000000"/>
      <dgm:spPr/>
      <dgm:t>
        <a:bodyPr/>
        <a:lstStyle/>
        <a:p>
          <a:endParaRPr lang="en-GB" sz="700"/>
        </a:p>
      </dgm:t>
    </dgm:pt>
    <dgm:pt modelId="{5AFABCFA-D33B-476B-9E7F-C1FA7793051E}">
      <dgm:prSet custT="1"/>
      <dgm:spPr>
        <a:solidFill>
          <a:schemeClr val="accent2">
            <a:lumMod val="40000"/>
            <a:lumOff val="60000"/>
            <a:alpha val="50000"/>
          </a:schemeClr>
        </a:solidFill>
      </dgm:spPr>
      <dgm:t>
        <a:bodyPr/>
        <a:lstStyle/>
        <a:p>
          <a:r>
            <a:rPr lang="en-GB" sz="700" dirty="0"/>
            <a:t>9.4% increase in food banks in counties of Devon and Cornwall</a:t>
          </a:r>
        </a:p>
      </dgm:t>
    </dgm:pt>
    <dgm:pt modelId="{1647A63D-E7A1-48D7-95EC-6C4E8571169F}" type="parTrans" cxnId="{72DEB486-4E15-474C-BB94-061FDA558DE6}">
      <dgm:prSet/>
      <dgm:spPr/>
      <dgm:t>
        <a:bodyPr/>
        <a:lstStyle/>
        <a:p>
          <a:endParaRPr lang="en-GB" sz="700"/>
        </a:p>
      </dgm:t>
    </dgm:pt>
    <dgm:pt modelId="{921FF952-0E92-4713-9D59-D8FD54A21B4A}" type="sibTrans" cxnId="{72DEB486-4E15-474C-BB94-061FDA558DE6}">
      <dgm:prSet custScaleX="2000000" custScaleY="2000000"/>
      <dgm:spPr/>
      <dgm:t>
        <a:bodyPr/>
        <a:lstStyle/>
        <a:p>
          <a:endParaRPr lang="en-GB" sz="700"/>
        </a:p>
      </dgm:t>
    </dgm:pt>
    <dgm:pt modelId="{6357B9DD-3C53-4A2D-ADCD-4106BA5D3E89}">
      <dgm:prSet custT="1"/>
      <dgm:spPr>
        <a:solidFill>
          <a:schemeClr val="accent2">
            <a:lumMod val="40000"/>
            <a:lumOff val="60000"/>
            <a:alpha val="50000"/>
          </a:schemeClr>
        </a:solidFill>
      </dgm:spPr>
      <dgm:t>
        <a:bodyPr/>
        <a:lstStyle/>
        <a:p>
          <a:r>
            <a:rPr lang="en-GB" sz="700" dirty="0"/>
            <a:t>Debt still funding 20% of consumer spending</a:t>
          </a:r>
        </a:p>
      </dgm:t>
    </dgm:pt>
    <dgm:pt modelId="{816BE853-1962-40B7-9F03-B2ED0025F4B0}" type="parTrans" cxnId="{929D65B3-DB51-4690-B8FD-6928EB35FD53}">
      <dgm:prSet/>
      <dgm:spPr/>
      <dgm:t>
        <a:bodyPr/>
        <a:lstStyle/>
        <a:p>
          <a:endParaRPr lang="en-GB" sz="700"/>
        </a:p>
      </dgm:t>
    </dgm:pt>
    <dgm:pt modelId="{19440085-CDB1-4443-8E3F-79459080F57F}" type="sibTrans" cxnId="{929D65B3-DB51-4690-B8FD-6928EB35FD53}">
      <dgm:prSet custScaleX="2000000" custScaleY="2000000"/>
      <dgm:spPr/>
      <dgm:t>
        <a:bodyPr/>
        <a:lstStyle/>
        <a:p>
          <a:endParaRPr lang="en-GB" sz="700"/>
        </a:p>
      </dgm:t>
    </dgm:pt>
    <dgm:pt modelId="{819440EE-C652-494A-9ABE-EF62157FB005}">
      <dgm:prSet custT="1"/>
      <dgm:spPr>
        <a:solidFill>
          <a:schemeClr val="accent2">
            <a:lumMod val="40000"/>
            <a:lumOff val="60000"/>
            <a:alpha val="50000"/>
          </a:schemeClr>
        </a:solidFill>
      </dgm:spPr>
      <dgm:t>
        <a:bodyPr/>
        <a:lstStyle/>
        <a:p>
          <a:r>
            <a:rPr lang="en-GB" sz="700" dirty="0"/>
            <a:t>Rising interest rates for the first time in 10 years</a:t>
          </a:r>
        </a:p>
      </dgm:t>
    </dgm:pt>
    <dgm:pt modelId="{DC048DE4-D5B7-468D-A2B2-A088040BEF51}" type="parTrans" cxnId="{63EE8EEC-DA2E-4E98-B0C1-EF1A47CB06B9}">
      <dgm:prSet/>
      <dgm:spPr/>
      <dgm:t>
        <a:bodyPr/>
        <a:lstStyle/>
        <a:p>
          <a:endParaRPr lang="en-GB" sz="700"/>
        </a:p>
      </dgm:t>
    </dgm:pt>
    <dgm:pt modelId="{98211782-38B4-484E-AA03-2534F53BE6A5}" type="sibTrans" cxnId="{63EE8EEC-DA2E-4E98-B0C1-EF1A47CB06B9}">
      <dgm:prSet custScaleX="2000000" custScaleY="2000000"/>
      <dgm:spPr/>
      <dgm:t>
        <a:bodyPr/>
        <a:lstStyle/>
        <a:p>
          <a:endParaRPr lang="en-GB" sz="700"/>
        </a:p>
      </dgm:t>
    </dgm:pt>
    <dgm:pt modelId="{33F5FC04-50EA-4351-9577-02EAC23761B7}">
      <dgm:prSet custT="1"/>
      <dgm:spPr>
        <a:solidFill>
          <a:schemeClr val="accent2">
            <a:lumMod val="40000"/>
            <a:lumOff val="60000"/>
            <a:alpha val="50000"/>
          </a:schemeClr>
        </a:solidFill>
      </dgm:spPr>
      <dgm:t>
        <a:bodyPr/>
        <a:lstStyle/>
        <a:p>
          <a:r>
            <a:rPr lang="en-GB" sz="700" dirty="0"/>
            <a:t>Slow recovery of the economy</a:t>
          </a:r>
        </a:p>
      </dgm:t>
    </dgm:pt>
    <dgm:pt modelId="{58C4B977-230B-466C-90FF-8D765094E699}" type="parTrans" cxnId="{19A6F825-2080-4D02-8927-34E99C7BE199}">
      <dgm:prSet/>
      <dgm:spPr/>
      <dgm:t>
        <a:bodyPr/>
        <a:lstStyle/>
        <a:p>
          <a:endParaRPr lang="en-GB" sz="700"/>
        </a:p>
      </dgm:t>
    </dgm:pt>
    <dgm:pt modelId="{60494E0C-7BD1-4E61-A0F2-16A727128847}" type="sibTrans" cxnId="{19A6F825-2080-4D02-8927-34E99C7BE199}">
      <dgm:prSet custScaleX="2000000" custScaleY="2000000"/>
      <dgm:spPr/>
      <dgm:t>
        <a:bodyPr/>
        <a:lstStyle/>
        <a:p>
          <a:endParaRPr lang="en-GB" sz="700"/>
        </a:p>
      </dgm:t>
    </dgm:pt>
    <dgm:pt modelId="{447C19EC-F1D4-4AAF-BABF-4B8E33AB7642}">
      <dgm:prSet custT="1"/>
      <dgm:spPr>
        <a:solidFill>
          <a:schemeClr val="accent2">
            <a:lumMod val="40000"/>
            <a:lumOff val="60000"/>
            <a:alpha val="50000"/>
          </a:schemeClr>
        </a:solidFill>
      </dgm:spPr>
      <dgm:t>
        <a:bodyPr/>
        <a:lstStyle/>
        <a:p>
          <a:r>
            <a:rPr lang="en-GB" sz="700" dirty="0" err="1"/>
            <a:t>Brexit</a:t>
          </a:r>
          <a:r>
            <a:rPr lang="en-GB" sz="700" dirty="0"/>
            <a:t> reservations and indecisions</a:t>
          </a:r>
        </a:p>
      </dgm:t>
    </dgm:pt>
    <dgm:pt modelId="{D8B8F79E-EFCE-4525-9168-9DE521D75575}" type="parTrans" cxnId="{5D6F0E6A-E438-46F0-B6D2-0ADE02E3DD5F}">
      <dgm:prSet/>
      <dgm:spPr/>
      <dgm:t>
        <a:bodyPr/>
        <a:lstStyle/>
        <a:p>
          <a:endParaRPr lang="en-GB" sz="700"/>
        </a:p>
      </dgm:t>
    </dgm:pt>
    <dgm:pt modelId="{DE90A7D4-0E25-496F-BF63-0CE7344C91B0}" type="sibTrans" cxnId="{5D6F0E6A-E438-46F0-B6D2-0ADE02E3DD5F}">
      <dgm:prSet custScaleX="2000000" custScaleY="2000000"/>
      <dgm:spPr/>
      <dgm:t>
        <a:bodyPr/>
        <a:lstStyle/>
        <a:p>
          <a:endParaRPr lang="en-GB" sz="700"/>
        </a:p>
      </dgm:t>
    </dgm:pt>
    <dgm:pt modelId="{748DF423-F006-437E-84C9-01821856631F}">
      <dgm:prSet phldrT="[Text]" custT="1"/>
      <dgm:spPr>
        <a:solidFill>
          <a:schemeClr val="accent2">
            <a:lumMod val="40000"/>
            <a:lumOff val="60000"/>
            <a:alpha val="50000"/>
          </a:schemeClr>
        </a:solidFill>
      </dgm:spPr>
      <dgm:t>
        <a:bodyPr/>
        <a:lstStyle/>
        <a:p>
          <a:r>
            <a:rPr lang="en-GB" sz="700" dirty="0"/>
            <a:t>Average Monthly income is £46 less than 2012</a:t>
          </a:r>
        </a:p>
      </dgm:t>
    </dgm:pt>
    <dgm:pt modelId="{8E1CE160-6D30-4E8D-AEDF-7453623ADFD2}" type="sibTrans" cxnId="{6BA7029A-2241-4D74-A598-49D60552252E}">
      <dgm:prSet/>
      <dgm:spPr/>
      <dgm:t>
        <a:bodyPr/>
        <a:lstStyle/>
        <a:p>
          <a:endParaRPr lang="en-GB" sz="700"/>
        </a:p>
      </dgm:t>
    </dgm:pt>
    <dgm:pt modelId="{4ECF8A6A-71C5-4333-BC35-757E275AB021}" type="parTrans" cxnId="{6BA7029A-2241-4D74-A598-49D60552252E}">
      <dgm:prSet/>
      <dgm:spPr/>
      <dgm:t>
        <a:bodyPr/>
        <a:lstStyle/>
        <a:p>
          <a:endParaRPr lang="en-GB" sz="700"/>
        </a:p>
      </dgm:t>
    </dgm:pt>
    <dgm:pt modelId="{FBC9E912-8D1E-429F-92EA-6EC018976822}" type="pres">
      <dgm:prSet presAssocID="{E2BCDAB2-280F-49E2-B4DB-3C38F6D51144}" presName="composite" presStyleCnt="0">
        <dgm:presLayoutVars>
          <dgm:chMax val="1"/>
          <dgm:dir/>
          <dgm:resizeHandles val="exact"/>
        </dgm:presLayoutVars>
      </dgm:prSet>
      <dgm:spPr/>
      <dgm:t>
        <a:bodyPr/>
        <a:lstStyle/>
        <a:p>
          <a:endParaRPr lang="en-GB"/>
        </a:p>
      </dgm:t>
    </dgm:pt>
    <dgm:pt modelId="{D9D1C81D-740C-4946-90F4-2F9EAD717C63}" type="pres">
      <dgm:prSet presAssocID="{E2BCDAB2-280F-49E2-B4DB-3C38F6D51144}" presName="radial" presStyleCnt="0">
        <dgm:presLayoutVars>
          <dgm:animLvl val="ctr"/>
        </dgm:presLayoutVars>
      </dgm:prSet>
      <dgm:spPr/>
    </dgm:pt>
    <dgm:pt modelId="{03C0A45F-2ED8-4B6E-8896-8986BA49F432}" type="pres">
      <dgm:prSet presAssocID="{E2EA83FB-562A-4184-BBC7-F753470B9D78}" presName="centerShape" presStyleLbl="vennNode1" presStyleIdx="0" presStyleCnt="15" custScaleX="147389" custScaleY="144137" custLinFactNeighborX="-201" custLinFactNeighborY="602"/>
      <dgm:spPr/>
      <dgm:t>
        <a:bodyPr/>
        <a:lstStyle/>
        <a:p>
          <a:endParaRPr lang="en-GB"/>
        </a:p>
      </dgm:t>
    </dgm:pt>
    <dgm:pt modelId="{5E223A01-8F24-4CC8-AE49-985BD2AAC43A}" type="pres">
      <dgm:prSet presAssocID="{748DF423-F006-437E-84C9-01821856631F}" presName="node" presStyleLbl="vennNode1" presStyleIdx="1" presStyleCnt="15">
        <dgm:presLayoutVars>
          <dgm:bulletEnabled val="1"/>
        </dgm:presLayoutVars>
      </dgm:prSet>
      <dgm:spPr/>
      <dgm:t>
        <a:bodyPr/>
        <a:lstStyle/>
        <a:p>
          <a:endParaRPr lang="en-GB"/>
        </a:p>
      </dgm:t>
    </dgm:pt>
    <dgm:pt modelId="{F46BB26D-6882-48B9-AF0C-AF209C29D03E}" type="pres">
      <dgm:prSet presAssocID="{30012934-FD10-409D-A803-5044ADC97A7B}" presName="node" presStyleLbl="vennNode1" presStyleIdx="2" presStyleCnt="15">
        <dgm:presLayoutVars>
          <dgm:bulletEnabled val="1"/>
        </dgm:presLayoutVars>
      </dgm:prSet>
      <dgm:spPr/>
      <dgm:t>
        <a:bodyPr/>
        <a:lstStyle/>
        <a:p>
          <a:endParaRPr lang="en-GB"/>
        </a:p>
      </dgm:t>
    </dgm:pt>
    <dgm:pt modelId="{6F8146CE-C5CF-4950-AFCA-0510732879AC}" type="pres">
      <dgm:prSet presAssocID="{60B9B28B-CA84-40A3-BA2E-377ACD946B3C}" presName="node" presStyleLbl="vennNode1" presStyleIdx="3" presStyleCnt="15">
        <dgm:presLayoutVars>
          <dgm:bulletEnabled val="1"/>
        </dgm:presLayoutVars>
      </dgm:prSet>
      <dgm:spPr/>
      <dgm:t>
        <a:bodyPr/>
        <a:lstStyle/>
        <a:p>
          <a:endParaRPr lang="en-GB"/>
        </a:p>
      </dgm:t>
    </dgm:pt>
    <dgm:pt modelId="{956859B0-8F89-4C2B-B8A0-89E904BFDEC5}" type="pres">
      <dgm:prSet presAssocID="{C39A99CB-2C81-4836-B625-7D7D776857F9}" presName="node" presStyleLbl="vennNode1" presStyleIdx="4" presStyleCnt="15">
        <dgm:presLayoutVars>
          <dgm:bulletEnabled val="1"/>
        </dgm:presLayoutVars>
      </dgm:prSet>
      <dgm:spPr/>
      <dgm:t>
        <a:bodyPr/>
        <a:lstStyle/>
        <a:p>
          <a:endParaRPr lang="en-GB"/>
        </a:p>
      </dgm:t>
    </dgm:pt>
    <dgm:pt modelId="{8665D488-C701-4D1A-B37E-BB87AF3D1951}" type="pres">
      <dgm:prSet presAssocID="{EF240754-6FFD-442E-987A-03EB2621AF2D}" presName="node" presStyleLbl="vennNode1" presStyleIdx="5" presStyleCnt="15">
        <dgm:presLayoutVars>
          <dgm:bulletEnabled val="1"/>
        </dgm:presLayoutVars>
      </dgm:prSet>
      <dgm:spPr/>
      <dgm:t>
        <a:bodyPr/>
        <a:lstStyle/>
        <a:p>
          <a:endParaRPr lang="en-GB"/>
        </a:p>
      </dgm:t>
    </dgm:pt>
    <dgm:pt modelId="{3D5FAF86-E699-42DD-A5F5-54364645A665}" type="pres">
      <dgm:prSet presAssocID="{5877B18C-F770-4164-ACA2-6AB909DDDABA}" presName="node" presStyleLbl="vennNode1" presStyleIdx="6" presStyleCnt="15">
        <dgm:presLayoutVars>
          <dgm:bulletEnabled val="1"/>
        </dgm:presLayoutVars>
      </dgm:prSet>
      <dgm:spPr/>
      <dgm:t>
        <a:bodyPr/>
        <a:lstStyle/>
        <a:p>
          <a:endParaRPr lang="en-GB"/>
        </a:p>
      </dgm:t>
    </dgm:pt>
    <dgm:pt modelId="{9F768905-940C-403B-8AAA-7F5230D7FC12}" type="pres">
      <dgm:prSet presAssocID="{D571EF71-4CAB-48A0-A23A-013A0B34E7F5}" presName="node" presStyleLbl="vennNode1" presStyleIdx="7" presStyleCnt="15">
        <dgm:presLayoutVars>
          <dgm:bulletEnabled val="1"/>
        </dgm:presLayoutVars>
      </dgm:prSet>
      <dgm:spPr/>
      <dgm:t>
        <a:bodyPr/>
        <a:lstStyle/>
        <a:p>
          <a:endParaRPr lang="en-GB"/>
        </a:p>
      </dgm:t>
    </dgm:pt>
    <dgm:pt modelId="{5A3D1053-5547-42FD-BD5E-3F73BAAC9561}" type="pres">
      <dgm:prSet presAssocID="{B6538F7C-6FCE-4614-B51D-B44257555849}" presName="node" presStyleLbl="vennNode1" presStyleIdx="8" presStyleCnt="15">
        <dgm:presLayoutVars>
          <dgm:bulletEnabled val="1"/>
        </dgm:presLayoutVars>
      </dgm:prSet>
      <dgm:spPr/>
      <dgm:t>
        <a:bodyPr/>
        <a:lstStyle/>
        <a:p>
          <a:endParaRPr lang="en-GB"/>
        </a:p>
      </dgm:t>
    </dgm:pt>
    <dgm:pt modelId="{A1CBE286-713C-47C4-925C-67A96FF520D3}" type="pres">
      <dgm:prSet presAssocID="{C3B3A4F6-2B8B-4712-84CE-27A4EA8783CB}" presName="node" presStyleLbl="vennNode1" presStyleIdx="9" presStyleCnt="15">
        <dgm:presLayoutVars>
          <dgm:bulletEnabled val="1"/>
        </dgm:presLayoutVars>
      </dgm:prSet>
      <dgm:spPr/>
      <dgm:t>
        <a:bodyPr/>
        <a:lstStyle/>
        <a:p>
          <a:endParaRPr lang="en-GB"/>
        </a:p>
      </dgm:t>
    </dgm:pt>
    <dgm:pt modelId="{4220691A-1DD7-4978-B082-93D9EC2E91E1}" type="pres">
      <dgm:prSet presAssocID="{5AFABCFA-D33B-476B-9E7F-C1FA7793051E}" presName="node" presStyleLbl="vennNode1" presStyleIdx="10" presStyleCnt="15" custRadScaleRad="100727" custRadScaleInc="-2005">
        <dgm:presLayoutVars>
          <dgm:bulletEnabled val="1"/>
        </dgm:presLayoutVars>
      </dgm:prSet>
      <dgm:spPr/>
      <dgm:t>
        <a:bodyPr/>
        <a:lstStyle/>
        <a:p>
          <a:endParaRPr lang="en-GB"/>
        </a:p>
      </dgm:t>
    </dgm:pt>
    <dgm:pt modelId="{00B825B6-4A7F-43C9-9E2C-E4250751FC1A}" type="pres">
      <dgm:prSet presAssocID="{6357B9DD-3C53-4A2D-ADCD-4106BA5D3E89}" presName="node" presStyleLbl="vennNode1" presStyleIdx="11" presStyleCnt="15">
        <dgm:presLayoutVars>
          <dgm:bulletEnabled val="1"/>
        </dgm:presLayoutVars>
      </dgm:prSet>
      <dgm:spPr/>
      <dgm:t>
        <a:bodyPr/>
        <a:lstStyle/>
        <a:p>
          <a:endParaRPr lang="en-GB"/>
        </a:p>
      </dgm:t>
    </dgm:pt>
    <dgm:pt modelId="{2B8A1142-E276-4581-9F16-362A0EA0E368}" type="pres">
      <dgm:prSet presAssocID="{819440EE-C652-494A-9ABE-EF62157FB005}" presName="node" presStyleLbl="vennNode1" presStyleIdx="12" presStyleCnt="15">
        <dgm:presLayoutVars>
          <dgm:bulletEnabled val="1"/>
        </dgm:presLayoutVars>
      </dgm:prSet>
      <dgm:spPr/>
      <dgm:t>
        <a:bodyPr/>
        <a:lstStyle/>
        <a:p>
          <a:endParaRPr lang="en-GB"/>
        </a:p>
      </dgm:t>
    </dgm:pt>
    <dgm:pt modelId="{51AFDE12-631B-41AA-9ADB-3D23A57F72FB}" type="pres">
      <dgm:prSet presAssocID="{33F5FC04-50EA-4351-9577-02EAC23761B7}" presName="node" presStyleLbl="vennNode1" presStyleIdx="13" presStyleCnt="15">
        <dgm:presLayoutVars>
          <dgm:bulletEnabled val="1"/>
        </dgm:presLayoutVars>
      </dgm:prSet>
      <dgm:spPr/>
      <dgm:t>
        <a:bodyPr/>
        <a:lstStyle/>
        <a:p>
          <a:endParaRPr lang="en-GB"/>
        </a:p>
      </dgm:t>
    </dgm:pt>
    <dgm:pt modelId="{39E2596D-D2EA-42C7-8A86-71603F08B101}" type="pres">
      <dgm:prSet presAssocID="{447C19EC-F1D4-4AAF-BABF-4B8E33AB7642}" presName="node" presStyleLbl="vennNode1" presStyleIdx="14" presStyleCnt="15">
        <dgm:presLayoutVars>
          <dgm:bulletEnabled val="1"/>
        </dgm:presLayoutVars>
      </dgm:prSet>
      <dgm:spPr/>
      <dgm:t>
        <a:bodyPr/>
        <a:lstStyle/>
        <a:p>
          <a:endParaRPr lang="en-GB"/>
        </a:p>
      </dgm:t>
    </dgm:pt>
  </dgm:ptLst>
  <dgm:cxnLst>
    <dgm:cxn modelId="{DD770587-A8D4-4309-B0B7-BC707D5C4FC2}" type="presOf" srcId="{C3B3A4F6-2B8B-4712-84CE-27A4EA8783CB}" destId="{A1CBE286-713C-47C4-925C-67A96FF520D3}" srcOrd="0" destOrd="0" presId="urn:microsoft.com/office/officeart/2005/8/layout/radial3"/>
    <dgm:cxn modelId="{470DAAFB-BC16-4A5C-A7AD-1D1C65866BC1}" type="presOf" srcId="{E2BCDAB2-280F-49E2-B4DB-3C38F6D51144}" destId="{FBC9E912-8D1E-429F-92EA-6EC018976822}" srcOrd="0" destOrd="0" presId="urn:microsoft.com/office/officeart/2005/8/layout/radial3"/>
    <dgm:cxn modelId="{5D6F0E6A-E438-46F0-B6D2-0ADE02E3DD5F}" srcId="{E2EA83FB-562A-4184-BBC7-F753470B9D78}" destId="{447C19EC-F1D4-4AAF-BABF-4B8E33AB7642}" srcOrd="13" destOrd="0" parTransId="{D8B8F79E-EFCE-4525-9168-9DE521D75575}" sibTransId="{DE90A7D4-0E25-496F-BF63-0CE7344C91B0}"/>
    <dgm:cxn modelId="{19A6F825-2080-4D02-8927-34E99C7BE199}" srcId="{E2EA83FB-562A-4184-BBC7-F753470B9D78}" destId="{33F5FC04-50EA-4351-9577-02EAC23761B7}" srcOrd="12" destOrd="0" parTransId="{58C4B977-230B-466C-90FF-8D765094E699}" sibTransId="{60494E0C-7BD1-4E61-A0F2-16A727128847}"/>
    <dgm:cxn modelId="{72DEB486-4E15-474C-BB94-061FDA558DE6}" srcId="{E2EA83FB-562A-4184-BBC7-F753470B9D78}" destId="{5AFABCFA-D33B-476B-9E7F-C1FA7793051E}" srcOrd="9" destOrd="0" parTransId="{1647A63D-E7A1-48D7-95EC-6C4E8571169F}" sibTransId="{921FF952-0E92-4713-9D59-D8FD54A21B4A}"/>
    <dgm:cxn modelId="{CE328EFD-3CAD-4A0B-A618-CF6EE29EB13B}" type="presOf" srcId="{6357B9DD-3C53-4A2D-ADCD-4106BA5D3E89}" destId="{00B825B6-4A7F-43C9-9E2C-E4250751FC1A}" srcOrd="0" destOrd="0" presId="urn:microsoft.com/office/officeart/2005/8/layout/radial3"/>
    <dgm:cxn modelId="{2E58CFD2-589F-4AF0-85CD-46F879FB3481}" type="presOf" srcId="{30012934-FD10-409D-A803-5044ADC97A7B}" destId="{F46BB26D-6882-48B9-AF0C-AF209C29D03E}" srcOrd="0" destOrd="0" presId="urn:microsoft.com/office/officeart/2005/8/layout/radial3"/>
    <dgm:cxn modelId="{5B1F479A-5D14-4E8F-83FA-4174888E313D}" type="presOf" srcId="{EF240754-6FFD-442E-987A-03EB2621AF2D}" destId="{8665D488-C701-4D1A-B37E-BB87AF3D1951}" srcOrd="0" destOrd="0" presId="urn:microsoft.com/office/officeart/2005/8/layout/radial3"/>
    <dgm:cxn modelId="{E7588D2A-9BEC-4481-830F-A0D5A16AF17A}" type="presOf" srcId="{748DF423-F006-437E-84C9-01821856631F}" destId="{5E223A01-8F24-4CC8-AE49-985BD2AAC43A}" srcOrd="0" destOrd="0" presId="urn:microsoft.com/office/officeart/2005/8/layout/radial3"/>
    <dgm:cxn modelId="{271AC8C5-075F-4019-9F5C-8801202A7767}" type="presOf" srcId="{60B9B28B-CA84-40A3-BA2E-377ACD946B3C}" destId="{6F8146CE-C5CF-4950-AFCA-0510732879AC}" srcOrd="0" destOrd="0" presId="urn:microsoft.com/office/officeart/2005/8/layout/radial3"/>
    <dgm:cxn modelId="{DFFE34A6-3D1D-4CB5-866B-C954FB391D91}" type="presOf" srcId="{33F5FC04-50EA-4351-9577-02EAC23761B7}" destId="{51AFDE12-631B-41AA-9ADB-3D23A57F72FB}" srcOrd="0" destOrd="0" presId="urn:microsoft.com/office/officeart/2005/8/layout/radial3"/>
    <dgm:cxn modelId="{C6618432-C462-4F91-8BC9-2BF5512B0B18}" srcId="{E2EA83FB-562A-4184-BBC7-F753470B9D78}" destId="{C3B3A4F6-2B8B-4712-84CE-27A4EA8783CB}" srcOrd="8" destOrd="0" parTransId="{B7BC51F7-B15B-46DC-922D-28927AD73ED0}" sibTransId="{2B73028E-D49C-43C2-9E14-2ED950123F42}"/>
    <dgm:cxn modelId="{6BA7029A-2241-4D74-A598-49D60552252E}" srcId="{E2EA83FB-562A-4184-BBC7-F753470B9D78}" destId="{748DF423-F006-437E-84C9-01821856631F}" srcOrd="0" destOrd="0" parTransId="{4ECF8A6A-71C5-4333-BC35-757E275AB021}" sibTransId="{8E1CE160-6D30-4E8D-AEDF-7453623ADFD2}"/>
    <dgm:cxn modelId="{04EBD599-5895-4ECB-8286-BFB609CB28AF}" type="presOf" srcId="{D571EF71-4CAB-48A0-A23A-013A0B34E7F5}" destId="{9F768905-940C-403B-8AAA-7F5230D7FC12}" srcOrd="0" destOrd="0" presId="urn:microsoft.com/office/officeart/2005/8/layout/radial3"/>
    <dgm:cxn modelId="{E7A9D089-E898-4116-8EAE-8B57D6DD7EC5}" srcId="{E2EA83FB-562A-4184-BBC7-F753470B9D78}" destId="{5877B18C-F770-4164-ACA2-6AB909DDDABA}" srcOrd="5" destOrd="0" parTransId="{193281D6-2612-40FF-A264-1E6B150D2664}" sibTransId="{9E1C31EC-1457-4DF7-A844-B63D54455E96}"/>
    <dgm:cxn modelId="{0330BB94-9235-4D9B-9ED4-530BAD0B95A1}" srcId="{E2EA83FB-562A-4184-BBC7-F753470B9D78}" destId="{EF240754-6FFD-442E-987A-03EB2621AF2D}" srcOrd="4" destOrd="0" parTransId="{EA4E8D8C-9E69-4836-8060-2283FE4C761F}" sibTransId="{906BCCB4-4CBD-4773-B4B7-7A39CD24455A}"/>
    <dgm:cxn modelId="{D4D21B7A-BB0D-417E-8BD6-66C672E94F98}" srcId="{E2EA83FB-562A-4184-BBC7-F753470B9D78}" destId="{B6538F7C-6FCE-4614-B51D-B44257555849}" srcOrd="7" destOrd="0" parTransId="{E7596729-5757-4AB2-9DD2-3EDF353B92C4}" sibTransId="{0EEE7CC6-1ADA-4D52-B1D4-9C176A26E97A}"/>
    <dgm:cxn modelId="{63EE8EEC-DA2E-4E98-B0C1-EF1A47CB06B9}" srcId="{E2EA83FB-562A-4184-BBC7-F753470B9D78}" destId="{819440EE-C652-494A-9ABE-EF62157FB005}" srcOrd="11" destOrd="0" parTransId="{DC048DE4-D5B7-468D-A2B2-A088040BEF51}" sibTransId="{98211782-38B4-484E-AA03-2534F53BE6A5}"/>
    <dgm:cxn modelId="{498234B1-19BC-4A1F-8D1C-AFD2ED6939E5}" type="presOf" srcId="{5AFABCFA-D33B-476B-9E7F-C1FA7793051E}" destId="{4220691A-1DD7-4978-B082-93D9EC2E91E1}" srcOrd="0" destOrd="0" presId="urn:microsoft.com/office/officeart/2005/8/layout/radial3"/>
    <dgm:cxn modelId="{BB6529D7-2506-4089-B314-19E84AC53857}" type="presOf" srcId="{E2EA83FB-562A-4184-BBC7-F753470B9D78}" destId="{03C0A45F-2ED8-4B6E-8896-8986BA49F432}" srcOrd="0" destOrd="0" presId="urn:microsoft.com/office/officeart/2005/8/layout/radial3"/>
    <dgm:cxn modelId="{33B3066E-AA2E-481E-8CAF-4C9844FDE72A}" srcId="{E2EA83FB-562A-4184-BBC7-F753470B9D78}" destId="{60B9B28B-CA84-40A3-BA2E-377ACD946B3C}" srcOrd="2" destOrd="0" parTransId="{6FB47EF6-A12E-432B-A8C7-B56EE318FF99}" sibTransId="{E1BA7D11-B29A-4FD4-9AB2-5431697220EB}"/>
    <dgm:cxn modelId="{75B559C6-7184-4590-AC15-1FDEA8889F02}" srcId="{E2BCDAB2-280F-49E2-B4DB-3C38F6D51144}" destId="{E2EA83FB-562A-4184-BBC7-F753470B9D78}" srcOrd="0" destOrd="0" parTransId="{C765DC97-B461-49EE-B8CA-E53684554E77}" sibTransId="{760FB4A0-4323-42ED-AB77-F1BB4E4BAE84}"/>
    <dgm:cxn modelId="{65A1C41F-AE48-47AB-A0ED-5E5515CA8ED6}" srcId="{E2EA83FB-562A-4184-BBC7-F753470B9D78}" destId="{C39A99CB-2C81-4836-B625-7D7D776857F9}" srcOrd="3" destOrd="0" parTransId="{D3364070-AB18-4DCF-9E5A-1369B0C08901}" sibTransId="{71E4EC16-4015-4494-8E92-27F92CAFA090}"/>
    <dgm:cxn modelId="{664EAC46-67C4-439B-AEBC-D93FE9341424}" type="presOf" srcId="{819440EE-C652-494A-9ABE-EF62157FB005}" destId="{2B8A1142-E276-4581-9F16-362A0EA0E368}" srcOrd="0" destOrd="0" presId="urn:microsoft.com/office/officeart/2005/8/layout/radial3"/>
    <dgm:cxn modelId="{CD440143-F180-40CE-83A0-EE1CE532D76C}" type="presOf" srcId="{5877B18C-F770-4164-ACA2-6AB909DDDABA}" destId="{3D5FAF86-E699-42DD-A5F5-54364645A665}" srcOrd="0" destOrd="0" presId="urn:microsoft.com/office/officeart/2005/8/layout/radial3"/>
    <dgm:cxn modelId="{B5149901-A94A-4BE3-A4DA-3812A208D8A0}" srcId="{E2EA83FB-562A-4184-BBC7-F753470B9D78}" destId="{D571EF71-4CAB-48A0-A23A-013A0B34E7F5}" srcOrd="6" destOrd="0" parTransId="{C667A308-C5E5-4A29-B5F4-674D167F2DD9}" sibTransId="{C10D6858-6737-46BF-9945-99B7C475CF59}"/>
    <dgm:cxn modelId="{7FC29D70-A66D-41CD-93E7-CD0799E87A8F}" type="presOf" srcId="{447C19EC-F1D4-4AAF-BABF-4B8E33AB7642}" destId="{39E2596D-D2EA-42C7-8A86-71603F08B101}" srcOrd="0" destOrd="0" presId="urn:microsoft.com/office/officeart/2005/8/layout/radial3"/>
    <dgm:cxn modelId="{0C5ECC05-20F2-49FB-A7FE-928443885499}" type="presOf" srcId="{C39A99CB-2C81-4836-B625-7D7D776857F9}" destId="{956859B0-8F89-4C2B-B8A0-89E904BFDEC5}" srcOrd="0" destOrd="0" presId="urn:microsoft.com/office/officeart/2005/8/layout/radial3"/>
    <dgm:cxn modelId="{923BD1A4-0445-4FB7-8ED1-BBD66484D2BE}" type="presOf" srcId="{B6538F7C-6FCE-4614-B51D-B44257555849}" destId="{5A3D1053-5547-42FD-BD5E-3F73BAAC9561}" srcOrd="0" destOrd="0" presId="urn:microsoft.com/office/officeart/2005/8/layout/radial3"/>
    <dgm:cxn modelId="{929D65B3-DB51-4690-B8FD-6928EB35FD53}" srcId="{E2EA83FB-562A-4184-BBC7-F753470B9D78}" destId="{6357B9DD-3C53-4A2D-ADCD-4106BA5D3E89}" srcOrd="10" destOrd="0" parTransId="{816BE853-1962-40B7-9F03-B2ED0025F4B0}" sibTransId="{19440085-CDB1-4443-8E3F-79459080F57F}"/>
    <dgm:cxn modelId="{F295F0B9-7F2D-4544-AB71-180153181571}" srcId="{E2EA83FB-562A-4184-BBC7-F753470B9D78}" destId="{30012934-FD10-409D-A803-5044ADC97A7B}" srcOrd="1" destOrd="0" parTransId="{51E5C0E2-A2C1-4CED-8108-9D4DEF910AF4}" sibTransId="{85D392B0-951D-4D90-AA9E-7D01B10F7465}"/>
    <dgm:cxn modelId="{3B760D9C-8007-472E-B86F-ED3D53D35B04}" type="presParOf" srcId="{FBC9E912-8D1E-429F-92EA-6EC018976822}" destId="{D9D1C81D-740C-4946-90F4-2F9EAD717C63}" srcOrd="0" destOrd="0" presId="urn:microsoft.com/office/officeart/2005/8/layout/radial3"/>
    <dgm:cxn modelId="{820AC00F-B192-4484-B425-D1085EAD8153}" type="presParOf" srcId="{D9D1C81D-740C-4946-90F4-2F9EAD717C63}" destId="{03C0A45F-2ED8-4B6E-8896-8986BA49F432}" srcOrd="0" destOrd="0" presId="urn:microsoft.com/office/officeart/2005/8/layout/radial3"/>
    <dgm:cxn modelId="{5E1E3D3E-83E4-4658-8064-2D0F91FAE9B3}" type="presParOf" srcId="{D9D1C81D-740C-4946-90F4-2F9EAD717C63}" destId="{5E223A01-8F24-4CC8-AE49-985BD2AAC43A}" srcOrd="1" destOrd="0" presId="urn:microsoft.com/office/officeart/2005/8/layout/radial3"/>
    <dgm:cxn modelId="{B77273D5-CE75-47E4-8806-41979FC88D91}" type="presParOf" srcId="{D9D1C81D-740C-4946-90F4-2F9EAD717C63}" destId="{F46BB26D-6882-48B9-AF0C-AF209C29D03E}" srcOrd="2" destOrd="0" presId="urn:microsoft.com/office/officeart/2005/8/layout/radial3"/>
    <dgm:cxn modelId="{960A5259-E99E-4B3B-90F6-1D3B130F434A}" type="presParOf" srcId="{D9D1C81D-740C-4946-90F4-2F9EAD717C63}" destId="{6F8146CE-C5CF-4950-AFCA-0510732879AC}" srcOrd="3" destOrd="0" presId="urn:microsoft.com/office/officeart/2005/8/layout/radial3"/>
    <dgm:cxn modelId="{4B5ACEBB-32EE-4B59-8373-71D8BEB839AE}" type="presParOf" srcId="{D9D1C81D-740C-4946-90F4-2F9EAD717C63}" destId="{956859B0-8F89-4C2B-B8A0-89E904BFDEC5}" srcOrd="4" destOrd="0" presId="urn:microsoft.com/office/officeart/2005/8/layout/radial3"/>
    <dgm:cxn modelId="{9458EC5D-0323-4EE3-8442-F68F27F3DE77}" type="presParOf" srcId="{D9D1C81D-740C-4946-90F4-2F9EAD717C63}" destId="{8665D488-C701-4D1A-B37E-BB87AF3D1951}" srcOrd="5" destOrd="0" presId="urn:microsoft.com/office/officeart/2005/8/layout/radial3"/>
    <dgm:cxn modelId="{8B5E7F13-5AF5-4C0E-99A0-71B1DD58CC83}" type="presParOf" srcId="{D9D1C81D-740C-4946-90F4-2F9EAD717C63}" destId="{3D5FAF86-E699-42DD-A5F5-54364645A665}" srcOrd="6" destOrd="0" presId="urn:microsoft.com/office/officeart/2005/8/layout/radial3"/>
    <dgm:cxn modelId="{5838FD97-1D29-4BC4-9BEB-BB05F680542F}" type="presParOf" srcId="{D9D1C81D-740C-4946-90F4-2F9EAD717C63}" destId="{9F768905-940C-403B-8AAA-7F5230D7FC12}" srcOrd="7" destOrd="0" presId="urn:microsoft.com/office/officeart/2005/8/layout/radial3"/>
    <dgm:cxn modelId="{DE1AFC65-A592-408D-85D4-A2DB898922CD}" type="presParOf" srcId="{D9D1C81D-740C-4946-90F4-2F9EAD717C63}" destId="{5A3D1053-5547-42FD-BD5E-3F73BAAC9561}" srcOrd="8" destOrd="0" presId="urn:microsoft.com/office/officeart/2005/8/layout/radial3"/>
    <dgm:cxn modelId="{C5694D57-FB15-4111-8205-8D21392BD597}" type="presParOf" srcId="{D9D1C81D-740C-4946-90F4-2F9EAD717C63}" destId="{A1CBE286-713C-47C4-925C-67A96FF520D3}" srcOrd="9" destOrd="0" presId="urn:microsoft.com/office/officeart/2005/8/layout/radial3"/>
    <dgm:cxn modelId="{43AD6A57-3754-4C3B-9A54-9CB27C635685}" type="presParOf" srcId="{D9D1C81D-740C-4946-90F4-2F9EAD717C63}" destId="{4220691A-1DD7-4978-B082-93D9EC2E91E1}" srcOrd="10" destOrd="0" presId="urn:microsoft.com/office/officeart/2005/8/layout/radial3"/>
    <dgm:cxn modelId="{37E617AB-AE6A-4B9D-9081-A6C47EF611C9}" type="presParOf" srcId="{D9D1C81D-740C-4946-90F4-2F9EAD717C63}" destId="{00B825B6-4A7F-43C9-9E2C-E4250751FC1A}" srcOrd="11" destOrd="0" presId="urn:microsoft.com/office/officeart/2005/8/layout/radial3"/>
    <dgm:cxn modelId="{E54544A7-C728-45C2-963E-89A6C24028FD}" type="presParOf" srcId="{D9D1C81D-740C-4946-90F4-2F9EAD717C63}" destId="{2B8A1142-E276-4581-9F16-362A0EA0E368}" srcOrd="12" destOrd="0" presId="urn:microsoft.com/office/officeart/2005/8/layout/radial3"/>
    <dgm:cxn modelId="{078502FD-9593-447D-857E-711AEDEF5873}" type="presParOf" srcId="{D9D1C81D-740C-4946-90F4-2F9EAD717C63}" destId="{51AFDE12-631B-41AA-9ADB-3D23A57F72FB}" srcOrd="13" destOrd="0" presId="urn:microsoft.com/office/officeart/2005/8/layout/radial3"/>
    <dgm:cxn modelId="{71C9540F-525D-405C-9E2D-1FA704763E4C}" type="presParOf" srcId="{D9D1C81D-740C-4946-90F4-2F9EAD717C63}" destId="{39E2596D-D2EA-42C7-8A86-71603F08B101}" srcOrd="1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C0A45F-2ED8-4B6E-8896-8986BA49F432}">
      <dsp:nvSpPr>
        <dsp:cNvPr id="0" name=""/>
        <dsp:cNvSpPr/>
      </dsp:nvSpPr>
      <dsp:spPr>
        <a:xfrm>
          <a:off x="2443781" y="923992"/>
          <a:ext cx="3090157" cy="3021976"/>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Environmental Considerations</a:t>
          </a:r>
        </a:p>
      </dsp:txBody>
      <dsp:txXfrm>
        <a:off x="2443781" y="923992"/>
        <a:ext cx="3090157" cy="3021976"/>
      </dsp:txXfrm>
    </dsp:sp>
    <dsp:sp modelId="{5E223A01-8F24-4CC8-AE49-985BD2AAC43A}">
      <dsp:nvSpPr>
        <dsp:cNvPr id="0" name=""/>
        <dsp:cNvSpPr/>
      </dsp:nvSpPr>
      <dsp:spPr>
        <a:xfrm>
          <a:off x="3472293" y="1703"/>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Average Monthly income is £46 less than 2012</a:t>
          </a:r>
        </a:p>
      </dsp:txBody>
      <dsp:txXfrm>
        <a:off x="3472293" y="1703"/>
        <a:ext cx="1048300" cy="1048300"/>
      </dsp:txXfrm>
    </dsp:sp>
    <dsp:sp modelId="{F46BB26D-6882-48B9-AF0C-AF209C29D03E}">
      <dsp:nvSpPr>
        <dsp:cNvPr id="0" name=""/>
        <dsp:cNvSpPr/>
      </dsp:nvSpPr>
      <dsp:spPr>
        <a:xfrm>
          <a:off x="4290778" y="188517"/>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IVAs increased by 12.5%</a:t>
          </a:r>
        </a:p>
      </dsp:txBody>
      <dsp:txXfrm>
        <a:off x="4290778" y="188517"/>
        <a:ext cx="1048300" cy="1048300"/>
      </dsp:txXfrm>
    </dsp:sp>
    <dsp:sp modelId="{6F8146CE-C5CF-4950-AFCA-0510732879AC}">
      <dsp:nvSpPr>
        <dsp:cNvPr id="0" name=""/>
        <dsp:cNvSpPr/>
      </dsp:nvSpPr>
      <dsp:spPr>
        <a:xfrm>
          <a:off x="4947151" y="711957"/>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Individual insolvency increases by 6.7% year on year</a:t>
          </a:r>
        </a:p>
      </dsp:txBody>
      <dsp:txXfrm>
        <a:off x="4947151" y="711957"/>
        <a:ext cx="1048300" cy="1048300"/>
      </dsp:txXfrm>
    </dsp:sp>
    <dsp:sp modelId="{956859B0-8F89-4C2B-B8A0-89E904BFDEC5}">
      <dsp:nvSpPr>
        <dsp:cNvPr id="0" name=""/>
        <dsp:cNvSpPr/>
      </dsp:nvSpPr>
      <dsp:spPr>
        <a:xfrm>
          <a:off x="5311411" y="1468351"/>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err="1"/>
            <a:t>Stepchange</a:t>
          </a:r>
          <a:r>
            <a:rPr lang="en-GB" sz="700" kern="1200" dirty="0"/>
            <a:t> report has an increase of 15.8% (2012) to 24.2% (2016) in water debt consumer referrals</a:t>
          </a:r>
        </a:p>
      </dsp:txBody>
      <dsp:txXfrm>
        <a:off x="5311411" y="1468351"/>
        <a:ext cx="1048300" cy="1048300"/>
      </dsp:txXfrm>
    </dsp:sp>
    <dsp:sp modelId="{8665D488-C701-4D1A-B37E-BB87AF3D1951}">
      <dsp:nvSpPr>
        <dsp:cNvPr id="0" name=""/>
        <dsp:cNvSpPr/>
      </dsp:nvSpPr>
      <dsp:spPr>
        <a:xfrm>
          <a:off x="5311411" y="2307884"/>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err="1"/>
            <a:t>Stepchange</a:t>
          </a:r>
          <a:r>
            <a:rPr lang="en-GB" sz="700" kern="1200" dirty="0"/>
            <a:t> also report 60% of referrals are now in the &lt;40 years old category</a:t>
          </a:r>
        </a:p>
      </dsp:txBody>
      <dsp:txXfrm>
        <a:off x="5311411" y="2307884"/>
        <a:ext cx="1048300" cy="1048300"/>
      </dsp:txXfrm>
    </dsp:sp>
    <dsp:sp modelId="{3D5FAF86-E699-42DD-A5F5-54364645A665}">
      <dsp:nvSpPr>
        <dsp:cNvPr id="0" name=""/>
        <dsp:cNvSpPr/>
      </dsp:nvSpPr>
      <dsp:spPr>
        <a:xfrm>
          <a:off x="4947151" y="3064277"/>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CAB supported 74,736 clients in 2016. 55% was in regards to WaterSure and social tariffs</a:t>
          </a:r>
        </a:p>
      </dsp:txBody>
      <dsp:txXfrm>
        <a:off x="4947151" y="3064277"/>
        <a:ext cx="1048300" cy="1048300"/>
      </dsp:txXfrm>
    </dsp:sp>
    <dsp:sp modelId="{9F768905-940C-403B-8AAA-7F5230D7FC12}">
      <dsp:nvSpPr>
        <dsp:cNvPr id="0" name=""/>
        <dsp:cNvSpPr/>
      </dsp:nvSpPr>
      <dsp:spPr>
        <a:xfrm>
          <a:off x="4290778" y="3587718"/>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Consumers applying for universal credit are waiting up to 24 weeks for benefit</a:t>
          </a:r>
        </a:p>
      </dsp:txBody>
      <dsp:txXfrm>
        <a:off x="4290778" y="3587718"/>
        <a:ext cx="1048300" cy="1048300"/>
      </dsp:txXfrm>
    </dsp:sp>
    <dsp:sp modelId="{5A3D1053-5547-42FD-BD5E-3F73BAAC9561}">
      <dsp:nvSpPr>
        <dsp:cNvPr id="0" name=""/>
        <dsp:cNvSpPr/>
      </dsp:nvSpPr>
      <dsp:spPr>
        <a:xfrm>
          <a:off x="3472293" y="3774532"/>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1 in 2 consumers seeking debt advice have a diagnosed mental health condition</a:t>
          </a:r>
        </a:p>
      </dsp:txBody>
      <dsp:txXfrm>
        <a:off x="3472293" y="3774532"/>
        <a:ext cx="1048300" cy="1048300"/>
      </dsp:txXfrm>
    </dsp:sp>
    <dsp:sp modelId="{A1CBE286-713C-47C4-925C-67A96FF520D3}">
      <dsp:nvSpPr>
        <dsp:cNvPr id="0" name=""/>
        <dsp:cNvSpPr/>
      </dsp:nvSpPr>
      <dsp:spPr>
        <a:xfrm>
          <a:off x="2653809" y="3587718"/>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New banking regulations on overdraft interest fees</a:t>
          </a:r>
        </a:p>
      </dsp:txBody>
      <dsp:txXfrm>
        <a:off x="2653809" y="3587718"/>
        <a:ext cx="1048300" cy="1048300"/>
      </dsp:txXfrm>
    </dsp:sp>
    <dsp:sp modelId="{4220691A-1DD7-4978-B082-93D9EC2E91E1}">
      <dsp:nvSpPr>
        <dsp:cNvPr id="0" name=""/>
        <dsp:cNvSpPr/>
      </dsp:nvSpPr>
      <dsp:spPr>
        <a:xfrm>
          <a:off x="1997434" y="3086148"/>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9.4% increase in food banks in counties of Devon and Cornwall</a:t>
          </a:r>
        </a:p>
      </dsp:txBody>
      <dsp:txXfrm>
        <a:off x="1997434" y="3086148"/>
        <a:ext cx="1048300" cy="1048300"/>
      </dsp:txXfrm>
    </dsp:sp>
    <dsp:sp modelId="{00B825B6-4A7F-43C9-9E2C-E4250751FC1A}">
      <dsp:nvSpPr>
        <dsp:cNvPr id="0" name=""/>
        <dsp:cNvSpPr/>
      </dsp:nvSpPr>
      <dsp:spPr>
        <a:xfrm>
          <a:off x="1633176" y="2307884"/>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Debt still funding 20% of consumer spending</a:t>
          </a:r>
        </a:p>
      </dsp:txBody>
      <dsp:txXfrm>
        <a:off x="1633176" y="2307884"/>
        <a:ext cx="1048300" cy="1048300"/>
      </dsp:txXfrm>
    </dsp:sp>
    <dsp:sp modelId="{2B8A1142-E276-4581-9F16-362A0EA0E368}">
      <dsp:nvSpPr>
        <dsp:cNvPr id="0" name=""/>
        <dsp:cNvSpPr/>
      </dsp:nvSpPr>
      <dsp:spPr>
        <a:xfrm>
          <a:off x="1633176" y="1468351"/>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Rising interest rates for the first time in 10 years</a:t>
          </a:r>
        </a:p>
      </dsp:txBody>
      <dsp:txXfrm>
        <a:off x="1633176" y="1468351"/>
        <a:ext cx="1048300" cy="1048300"/>
      </dsp:txXfrm>
    </dsp:sp>
    <dsp:sp modelId="{51AFDE12-631B-41AA-9ADB-3D23A57F72FB}">
      <dsp:nvSpPr>
        <dsp:cNvPr id="0" name=""/>
        <dsp:cNvSpPr/>
      </dsp:nvSpPr>
      <dsp:spPr>
        <a:xfrm>
          <a:off x="1997435" y="711957"/>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Slow recovery of the economy</a:t>
          </a:r>
        </a:p>
      </dsp:txBody>
      <dsp:txXfrm>
        <a:off x="1997435" y="711957"/>
        <a:ext cx="1048300" cy="1048300"/>
      </dsp:txXfrm>
    </dsp:sp>
    <dsp:sp modelId="{39E2596D-D2EA-42C7-8A86-71603F08B101}">
      <dsp:nvSpPr>
        <dsp:cNvPr id="0" name=""/>
        <dsp:cNvSpPr/>
      </dsp:nvSpPr>
      <dsp:spPr>
        <a:xfrm>
          <a:off x="2653809" y="188517"/>
          <a:ext cx="1048300" cy="1048300"/>
        </a:xfrm>
        <a:prstGeom prst="ellipse">
          <a:avLst/>
        </a:prstGeom>
        <a:solidFill>
          <a:schemeClr val="accent2">
            <a:lumMod val="40000"/>
            <a:lumOff val="60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err="1"/>
            <a:t>Brexit</a:t>
          </a:r>
          <a:r>
            <a:rPr lang="en-GB" sz="700" kern="1200" dirty="0"/>
            <a:t> reservations and indecisions</a:t>
          </a:r>
        </a:p>
      </dsp:txBody>
      <dsp:txXfrm>
        <a:off x="2653809" y="188517"/>
        <a:ext cx="1048300" cy="10483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AD41B-E724-4A8C-A482-0E30ACFF8D05}" type="datetimeFigureOut">
              <a:rPr lang="en-GB" smtClean="0"/>
              <a:pPr/>
              <a:t>02/10/2019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F67F2-DEBA-41A6-94FB-4F15B4099D73}" type="slidenum">
              <a:rPr lang="en-GB" smtClean="0"/>
              <a:pPr/>
              <a:t>‹#›</a:t>
            </a:fld>
            <a:endParaRPr lang="en-GB"/>
          </a:p>
        </p:txBody>
      </p:sp>
    </p:spTree>
    <p:extLst>
      <p:ext uri="{BB962C8B-B14F-4D97-AF65-F5344CB8AC3E}">
        <p14:creationId xmlns="" xmlns:p14="http://schemas.microsoft.com/office/powerpoint/2010/main" val="332851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GB" dirty="0" smtClean="0"/>
          </a:p>
        </p:txBody>
      </p:sp>
      <p:sp>
        <p:nvSpPr>
          <p:cNvPr id="44036" name="Slide Number Placeholder 3"/>
          <p:cNvSpPr>
            <a:spLocks noGrp="1"/>
          </p:cNvSpPr>
          <p:nvPr>
            <p:ph type="sldNum" sz="quarter" idx="5"/>
          </p:nvPr>
        </p:nvSpPr>
        <p:spPr>
          <a:noFill/>
        </p:spPr>
        <p:txBody>
          <a:bodyPr/>
          <a:lstStyle/>
          <a:p>
            <a:fld id="{19079076-0BCE-48FE-A730-DA4A1B49B217}"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GB" b="1" smtClean="0"/>
              <a:t>WHO WE ARE – OVERVIEW OF GROUP COMPANIES</a:t>
            </a:r>
          </a:p>
          <a:p>
            <a:pPr eaLnBrk="1" hangingPunct="1">
              <a:spcBef>
                <a:spcPct val="100000"/>
              </a:spcBef>
            </a:pPr>
            <a:r>
              <a:rPr lang="en-GB" smtClean="0"/>
              <a:t>As you will see from this image, South West Water is part Pennon Group plc based in Exeter. Pennon Group is listed on the London Stock Exchange.</a:t>
            </a:r>
          </a:p>
          <a:p>
            <a:pPr eaLnBrk="1" hangingPunct="1">
              <a:spcBef>
                <a:spcPct val="100000"/>
              </a:spcBef>
            </a:pPr>
            <a:endParaRPr lang="en-GB" smtClean="0"/>
          </a:p>
          <a:p>
            <a:pPr eaLnBrk="1" hangingPunct="1">
              <a:spcBef>
                <a:spcPct val="100000"/>
              </a:spcBef>
            </a:pPr>
            <a:r>
              <a:rPr lang="en-GB" smtClean="0"/>
              <a:t>South West Water is licensed to provide, since the industry was privatised in 1989, water and sewerage services to customers in Devon, Cornwall and small areas of Dorset and Somerset.</a:t>
            </a:r>
          </a:p>
          <a:p>
            <a:pPr eaLnBrk="1" hangingPunct="1">
              <a:spcBef>
                <a:spcPct val="100000"/>
              </a:spcBef>
            </a:pPr>
            <a:endParaRPr lang="en-GB" smtClean="0"/>
          </a:p>
          <a:p>
            <a:pPr eaLnBrk="1" hangingPunct="1">
              <a:spcBef>
                <a:spcPct val="100000"/>
              </a:spcBef>
            </a:pPr>
            <a:r>
              <a:rPr lang="en-GB" smtClean="0"/>
              <a:t>Our sister company, Viridor, based in Taunton, is one of the UK’s leading recycling, renewable energy and waste management companies. Although their headquarters are in Somerset, they have landfill sites and recycling stations all over the UK, and work with more than 90 local authorities and thousands of private customers. country.</a:t>
            </a:r>
            <a:br>
              <a:rPr lang="en-GB" smtClean="0"/>
            </a:br>
            <a:r>
              <a:rPr lang="en-GB" smtClean="0"/>
              <a:t/>
            </a:r>
            <a:br>
              <a:rPr lang="en-GB" smtClean="0"/>
            </a:br>
            <a:endParaRPr lang="en-GB" smtClean="0"/>
          </a:p>
          <a:p>
            <a:pPr eaLnBrk="1" hangingPunct="1">
              <a:spcBef>
                <a:spcPct val="100000"/>
              </a:spcBef>
            </a:pPr>
            <a:endParaRPr lang="en-GB" smtClean="0"/>
          </a:p>
          <a:p>
            <a:pPr eaLnBrk="1" hangingPunct="1">
              <a:spcBef>
                <a:spcPct val="100000"/>
              </a:spcBef>
            </a:pPr>
            <a:endParaRPr lang="en-GB" smtClean="0"/>
          </a:p>
        </p:txBody>
      </p:sp>
      <p:sp>
        <p:nvSpPr>
          <p:cNvPr id="46084" name="Slide Number Placeholder 3"/>
          <p:cNvSpPr>
            <a:spLocks noGrp="1"/>
          </p:cNvSpPr>
          <p:nvPr>
            <p:ph type="sldNum" sz="quarter" idx="5"/>
          </p:nvPr>
        </p:nvSpPr>
        <p:spPr>
          <a:noFill/>
        </p:spPr>
        <p:txBody>
          <a:bodyPr/>
          <a:lstStyle/>
          <a:p>
            <a:fld id="{E890095E-B1F7-430A-A15E-06F2588AF3D1}"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From 2017, South West Water and Bournemouth Water have operated under the same license and have benefitted from sharing best practice across a number of areas.</a:t>
            </a:r>
          </a:p>
          <a:p>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E621C3-E427-4E87-9F2C-CE1F369D8BB6}"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1241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18278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406000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130425"/>
            <a:ext cx="7772400" cy="3314700"/>
          </a:xfrm>
        </p:spPr>
        <p:txBody>
          <a:bodyPr anchor="t"/>
          <a:lstStyle>
            <a:lvl1pPr>
              <a:defRPr sz="3600">
                <a:solidFill>
                  <a:schemeClr val="bg1"/>
                </a:solidFill>
              </a:defRPr>
            </a:lvl1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D033846-0A51-4CC4-A918-4C74DE0A337A}" type="slidenum">
              <a:rPr lang="en-US"/>
              <a:pPr>
                <a:defRPr/>
              </a:pPr>
              <a:t>‹#›</a:t>
            </a:fld>
            <a:endParaRPr lang="en-US"/>
          </a:p>
        </p:txBody>
      </p:sp>
    </p:spTree>
    <p:extLst>
      <p:ext uri="{BB962C8B-B14F-4D97-AF65-F5344CB8AC3E}">
        <p14:creationId xmlns="" xmlns:p14="http://schemas.microsoft.com/office/powerpoint/2010/main" val="10080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22497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29928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423852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269678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18510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67287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410272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92B51-1637-444D-A7B2-3F1E749E1935}"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186246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92B51-1637-444D-A7B2-3F1E749E1935}" type="datetimeFigureOut">
              <a:rPr lang="en-GB" smtClean="0"/>
              <a:pPr/>
              <a:t>02/10/2019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C6E5F-E52F-47C2-B7E6-C56A2EA51E8E}" type="slidenum">
              <a:rPr lang="en-GB" smtClean="0"/>
              <a:pPr/>
              <a:t>‹#›</a:t>
            </a:fld>
            <a:endParaRPr lang="en-GB"/>
          </a:p>
        </p:txBody>
      </p:sp>
    </p:spTree>
    <p:extLst>
      <p:ext uri="{BB962C8B-B14F-4D97-AF65-F5344CB8AC3E}">
        <p14:creationId xmlns="" xmlns:p14="http://schemas.microsoft.com/office/powerpoint/2010/main" val="316735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11560" y="548680"/>
            <a:ext cx="7772400" cy="3386138"/>
          </a:xfrm>
        </p:spPr>
        <p:txBody>
          <a:bodyPr>
            <a:normAutofit fontScale="90000"/>
          </a:bodyPr>
          <a:lstStyle/>
          <a:p>
            <a:pPr eaLnBrk="1" hangingPunct="1">
              <a:spcBef>
                <a:spcPct val="30000"/>
              </a:spcBef>
            </a:pPr>
            <a:r>
              <a:rPr lang="en-GB" dirty="0" smtClean="0"/>
              <a:t/>
            </a:r>
            <a:br>
              <a:rPr lang="en-GB" dirty="0" smtClean="0"/>
            </a:br>
            <a:r>
              <a:rPr lang="en-US" sz="7200" b="1" dirty="0" smtClean="0"/>
              <a:t>Welcome to the South West Region Money Advice Liaison Group Meeting </a:t>
            </a:r>
            <a:br>
              <a:rPr lang="en-US" sz="7200" b="1" dirty="0" smtClean="0"/>
            </a:br>
            <a:r>
              <a:rPr lang="en-US" sz="4000" b="1" dirty="0" smtClean="0"/>
              <a:t>3</a:t>
            </a:r>
            <a:r>
              <a:rPr lang="en-US" sz="4000" b="1" baseline="30000" dirty="0" smtClean="0"/>
              <a:t>rd</a:t>
            </a:r>
            <a:r>
              <a:rPr lang="en-US" sz="4000" b="1" dirty="0" smtClean="0"/>
              <a:t> October 2019</a:t>
            </a:r>
            <a:endParaRPr lang="en-US" sz="4000" dirty="0" smtClean="0"/>
          </a:p>
        </p:txBody>
      </p:sp>
      <p:pic>
        <p:nvPicPr>
          <p:cNvPr id="3" name="Content Placeholder 5" descr="01_PENNON_Final_Logo_RGB_72dpi.jpg"/>
          <p:cNvPicPr>
            <a:picLocks noChangeAspect="1"/>
          </p:cNvPicPr>
          <p:nvPr/>
        </p:nvPicPr>
        <p:blipFill>
          <a:blip r:embed="rId3" cstate="print"/>
          <a:srcRect/>
          <a:stretch>
            <a:fillRect/>
          </a:stretch>
        </p:blipFill>
        <p:spPr>
          <a:xfrm>
            <a:off x="323528" y="6093295"/>
            <a:ext cx="2880320" cy="648073"/>
          </a:xfrm>
          <a:prstGeom prst="rect">
            <a:avLst/>
          </a:prstGeom>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6021287"/>
            <a:ext cx="2592288" cy="792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2137166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What targets have we set for ourselves by 2025?</a:t>
            </a:r>
            <a:endParaRPr lang="en-GB" dirty="0">
              <a:solidFill>
                <a:schemeClr val="accent1"/>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610304"/>
            <a:ext cx="7992888" cy="21787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3012" y="3624558"/>
            <a:ext cx="7595372" cy="28287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9364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How we will achieve this?</a:t>
            </a:r>
            <a:endParaRPr lang="en-GB" dirty="0">
              <a:solidFill>
                <a:schemeClr val="accent1"/>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340768"/>
            <a:ext cx="7362825" cy="5153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767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Treating customers as individuals, Mosaic</a:t>
            </a:r>
            <a:endParaRPr lang="en-GB" dirty="0">
              <a:solidFill>
                <a:schemeClr val="accent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1484784"/>
            <a:ext cx="4915052"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1414239"/>
            <a:ext cx="3024336" cy="4391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4414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08720"/>
            <a:ext cx="3682752" cy="5217443"/>
          </a:xfrm>
        </p:spPr>
        <p:txBody>
          <a:bodyPr>
            <a:normAutofit fontScale="62500" lnSpcReduction="20000"/>
          </a:bodyPr>
          <a:lstStyle/>
          <a:p>
            <a:r>
              <a:rPr lang="en-GB" dirty="0" smtClean="0">
                <a:solidFill>
                  <a:schemeClr val="accent1"/>
                </a:solidFill>
              </a:rPr>
              <a:t>Customer segmentation by region, area &amp; street</a:t>
            </a:r>
          </a:p>
          <a:p>
            <a:endParaRPr lang="en-GB" dirty="0" smtClean="0">
              <a:solidFill>
                <a:schemeClr val="accent1"/>
              </a:solidFill>
            </a:endParaRPr>
          </a:p>
          <a:p>
            <a:r>
              <a:rPr lang="en-GB" dirty="0" smtClean="0">
                <a:solidFill>
                  <a:schemeClr val="accent1"/>
                </a:solidFill>
              </a:rPr>
              <a:t>Cross reference with debtors in our region </a:t>
            </a:r>
          </a:p>
          <a:p>
            <a:endParaRPr lang="en-GB" dirty="0" smtClean="0">
              <a:solidFill>
                <a:schemeClr val="accent1"/>
              </a:solidFill>
            </a:endParaRPr>
          </a:p>
          <a:p>
            <a:r>
              <a:rPr lang="en-GB" dirty="0" smtClean="0">
                <a:solidFill>
                  <a:schemeClr val="accent1"/>
                </a:solidFill>
              </a:rPr>
              <a:t>Identify localities with similar demographics</a:t>
            </a:r>
          </a:p>
          <a:p>
            <a:endParaRPr lang="en-GB" dirty="0" smtClean="0">
              <a:solidFill>
                <a:schemeClr val="accent1"/>
              </a:solidFill>
            </a:endParaRPr>
          </a:p>
          <a:p>
            <a:r>
              <a:rPr lang="en-GB" dirty="0" smtClean="0">
                <a:solidFill>
                  <a:schemeClr val="accent1"/>
                </a:solidFill>
              </a:rPr>
              <a:t>Offer targeted &amp; appropriate customer </a:t>
            </a:r>
            <a:r>
              <a:rPr lang="en-GB" dirty="0">
                <a:solidFill>
                  <a:schemeClr val="accent1"/>
                </a:solidFill>
              </a:rPr>
              <a:t>affordability </a:t>
            </a:r>
            <a:r>
              <a:rPr lang="en-GB" dirty="0" smtClean="0">
                <a:solidFill>
                  <a:schemeClr val="accent1"/>
                </a:solidFill>
              </a:rPr>
              <a:t>solutions</a:t>
            </a:r>
          </a:p>
          <a:p>
            <a:endParaRPr lang="en-GB" dirty="0" smtClean="0">
              <a:solidFill>
                <a:schemeClr val="accent1"/>
              </a:solidFill>
            </a:endParaRPr>
          </a:p>
          <a:p>
            <a:r>
              <a:rPr lang="en-GB" dirty="0" smtClean="0">
                <a:solidFill>
                  <a:schemeClr val="accent1"/>
                </a:solidFill>
              </a:rPr>
              <a:t>Scope to work with local partner advice agencies in these areas</a:t>
            </a:r>
          </a:p>
          <a:p>
            <a:endParaRPr lang="en-GB" dirty="0">
              <a:solidFill>
                <a:schemeClr val="accent1"/>
              </a:solidFill>
            </a:endParaRPr>
          </a:p>
          <a:p>
            <a:r>
              <a:rPr lang="en-GB" dirty="0" smtClean="0">
                <a:solidFill>
                  <a:schemeClr val="accent1"/>
                </a:solidFill>
              </a:rPr>
              <a:t>Communicate by customers preferred contact method</a:t>
            </a:r>
            <a:endParaRPr lang="en-GB" dirty="0">
              <a:solidFill>
                <a:schemeClr val="accent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1" y="338368"/>
            <a:ext cx="4248471" cy="29466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9992" y="3501008"/>
            <a:ext cx="4248471" cy="30168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2724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Customer Mentoring Outreach</a:t>
            </a:r>
            <a:endParaRPr lang="en-GB" dirty="0">
              <a:solidFill>
                <a:schemeClr val="accent1"/>
              </a:solidFill>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484784"/>
            <a:ext cx="7560840"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152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accent1"/>
                </a:solidFill>
              </a:rPr>
              <a:t>SWW Support Tariffs </a:t>
            </a:r>
            <a:endParaRPr lang="en-GB" dirty="0">
              <a:solidFill>
                <a:schemeClr val="accent1"/>
              </a:solidFill>
            </a:endParaRPr>
          </a:p>
        </p:txBody>
      </p:sp>
      <p:sp>
        <p:nvSpPr>
          <p:cNvPr id="9" name="Content Placeholder 8"/>
          <p:cNvSpPr>
            <a:spLocks noGrp="1"/>
          </p:cNvSpPr>
          <p:nvPr>
            <p:ph sz="half" idx="2"/>
          </p:nvPr>
        </p:nvSpPr>
        <p:spPr>
          <a:xfrm>
            <a:off x="457200" y="1772816"/>
            <a:ext cx="4040188" cy="4353347"/>
          </a:xfrm>
        </p:spPr>
        <p:txBody>
          <a:bodyPr>
            <a:normAutofit fontScale="92500" lnSpcReduction="20000"/>
          </a:bodyPr>
          <a:lstStyle/>
          <a:p>
            <a:r>
              <a:rPr lang="en-GB" dirty="0" err="1" smtClean="0">
                <a:solidFill>
                  <a:schemeClr val="accent1"/>
                </a:solidFill>
              </a:rPr>
              <a:t>Watersure</a:t>
            </a:r>
            <a:endParaRPr lang="en-GB" dirty="0">
              <a:solidFill>
                <a:schemeClr val="accent1"/>
              </a:solidFill>
            </a:endParaRPr>
          </a:p>
          <a:p>
            <a:r>
              <a:rPr lang="en-GB" dirty="0" smtClean="0">
                <a:solidFill>
                  <a:schemeClr val="accent1"/>
                </a:solidFill>
              </a:rPr>
              <a:t>WaterCare</a:t>
            </a:r>
          </a:p>
          <a:p>
            <a:pPr lvl="1"/>
            <a:r>
              <a:rPr lang="en-GB" dirty="0" smtClean="0">
                <a:solidFill>
                  <a:schemeClr val="accent1"/>
                </a:solidFill>
              </a:rPr>
              <a:t>Reduced banded tariff for customers on low incomes</a:t>
            </a:r>
          </a:p>
          <a:p>
            <a:r>
              <a:rPr lang="en-GB" dirty="0" smtClean="0">
                <a:solidFill>
                  <a:schemeClr val="accent1"/>
                </a:solidFill>
              </a:rPr>
              <a:t>WaterCare+ </a:t>
            </a:r>
          </a:p>
          <a:p>
            <a:pPr lvl="1"/>
            <a:r>
              <a:rPr lang="en-GB" dirty="0" smtClean="0">
                <a:solidFill>
                  <a:schemeClr val="accent1"/>
                </a:solidFill>
              </a:rPr>
              <a:t>Benefit checks, water saving advice &amp; home visits</a:t>
            </a:r>
          </a:p>
          <a:p>
            <a:r>
              <a:rPr lang="en-GB" dirty="0" smtClean="0">
                <a:solidFill>
                  <a:schemeClr val="accent1"/>
                </a:solidFill>
              </a:rPr>
              <a:t>Restart</a:t>
            </a:r>
          </a:p>
          <a:p>
            <a:pPr lvl="1"/>
            <a:r>
              <a:rPr lang="en-GB" dirty="0" smtClean="0">
                <a:solidFill>
                  <a:schemeClr val="accent1"/>
                </a:solidFill>
              </a:rPr>
              <a:t>Phased debt write off in line with regular customer payments</a:t>
            </a:r>
          </a:p>
          <a:p>
            <a:r>
              <a:rPr lang="en-GB" dirty="0" smtClean="0">
                <a:solidFill>
                  <a:schemeClr val="accent1"/>
                </a:solidFill>
              </a:rPr>
              <a:t>FreshStart</a:t>
            </a:r>
          </a:p>
          <a:p>
            <a:pPr lvl="1"/>
            <a:r>
              <a:rPr lang="en-GB" dirty="0" smtClean="0">
                <a:solidFill>
                  <a:schemeClr val="accent1"/>
                </a:solidFill>
              </a:rPr>
              <a:t>Trust fund offering grants to customers dealing with an extraordinary life event</a:t>
            </a:r>
          </a:p>
          <a:p>
            <a:pPr lvl="1"/>
            <a:endParaRPr lang="en-GB" dirty="0" smtClean="0"/>
          </a:p>
          <a:p>
            <a:endParaRPr lang="en-GB" dirty="0"/>
          </a:p>
          <a:p>
            <a:endParaRPr lang="en-GB" dirty="0" smtClean="0"/>
          </a:p>
          <a:p>
            <a:pPr lvl="1"/>
            <a:endParaRPr lang="en-GB" dirty="0"/>
          </a:p>
          <a:p>
            <a:pPr lvl="1"/>
            <a:endParaRPr lang="en-GB" dirty="0" smtClean="0"/>
          </a:p>
          <a:p>
            <a:pPr lvl="1"/>
            <a:endParaRPr lang="en-GB" dirty="0" smtClean="0"/>
          </a:p>
        </p:txBody>
      </p:sp>
      <p:pic>
        <p:nvPicPr>
          <p:cNvPr id="2051" name="Picture 3"/>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700808"/>
            <a:ext cx="3024336" cy="4599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58096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accent1"/>
                </a:solidFill>
              </a:rPr>
              <a:t>Expanding our Advice Network</a:t>
            </a:r>
            <a:endParaRPr lang="en-GB" dirty="0">
              <a:solidFill>
                <a:schemeClr val="accent1"/>
              </a:solidFill>
            </a:endParaRPr>
          </a:p>
        </p:txBody>
      </p:sp>
      <p:sp>
        <p:nvSpPr>
          <p:cNvPr id="6" name="Content Placeholder 5"/>
          <p:cNvSpPr>
            <a:spLocks noGrp="1"/>
          </p:cNvSpPr>
          <p:nvPr>
            <p:ph sz="half" idx="1"/>
          </p:nvPr>
        </p:nvSpPr>
        <p:spPr/>
        <p:txBody>
          <a:bodyPr/>
          <a:lstStyle/>
          <a:p>
            <a:r>
              <a:rPr lang="en-GB" dirty="0" smtClean="0">
                <a:solidFill>
                  <a:schemeClr val="accent1"/>
                </a:solidFill>
              </a:rPr>
              <a:t>We aim to have free local debt advice contacts in all areas</a:t>
            </a:r>
          </a:p>
          <a:p>
            <a:r>
              <a:rPr lang="en-GB" dirty="0" smtClean="0">
                <a:solidFill>
                  <a:schemeClr val="accent1"/>
                </a:solidFill>
              </a:rPr>
              <a:t>Immediate customer referral </a:t>
            </a:r>
          </a:p>
          <a:p>
            <a:r>
              <a:rPr lang="en-GB" dirty="0" smtClean="0">
                <a:solidFill>
                  <a:schemeClr val="accent1"/>
                </a:solidFill>
              </a:rPr>
              <a:t>Assist with paperwork</a:t>
            </a:r>
          </a:p>
          <a:p>
            <a:r>
              <a:rPr lang="en-GB" dirty="0" smtClean="0">
                <a:solidFill>
                  <a:schemeClr val="accent1"/>
                </a:solidFill>
              </a:rPr>
              <a:t>Flag potential SWW affordability solutions</a:t>
            </a:r>
            <a:endParaRPr lang="en-GB" dirty="0">
              <a:solidFill>
                <a:schemeClr val="accent1"/>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017" y="2276872"/>
            <a:ext cx="4094799" cy="2952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96443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chemeClr val="accent1"/>
                </a:solidFill>
              </a:rPr>
              <a:t>Thank you</a:t>
            </a:r>
            <a:br>
              <a:rPr lang="en-GB" dirty="0" smtClean="0">
                <a:solidFill>
                  <a:schemeClr val="accent1"/>
                </a:solidFill>
              </a:rPr>
            </a:br>
            <a:r>
              <a:rPr lang="en-GB" dirty="0" smtClean="0">
                <a:solidFill>
                  <a:schemeClr val="accent1"/>
                </a:solidFill>
              </a:rPr>
              <a:t>Any Questions</a:t>
            </a:r>
            <a:endParaRPr lang="en-GB" dirty="0">
              <a:solidFill>
                <a:schemeClr val="accent1"/>
              </a:solidFill>
            </a:endParaRPr>
          </a:p>
        </p:txBody>
      </p:sp>
    </p:spTree>
    <p:extLst>
      <p:ext uri="{BB962C8B-B14F-4D97-AF65-F5344CB8AC3E}">
        <p14:creationId xmlns="" xmlns:p14="http://schemas.microsoft.com/office/powerpoint/2010/main" val="259539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260648"/>
            <a:ext cx="8229600" cy="1143000"/>
          </a:xfrm>
        </p:spPr>
        <p:txBody>
          <a:bodyPr>
            <a:normAutofit/>
          </a:bodyPr>
          <a:lstStyle/>
          <a:p>
            <a:pPr eaLnBrk="1" hangingPunct="1"/>
            <a:r>
              <a:rPr lang="en-GB" b="1" dirty="0" smtClean="0">
                <a:solidFill>
                  <a:schemeClr val="accent1"/>
                </a:solidFill>
              </a:rPr>
              <a:t>Who We </a:t>
            </a:r>
            <a:r>
              <a:rPr lang="en-GB" b="1" dirty="0">
                <a:solidFill>
                  <a:schemeClr val="accent1"/>
                </a:solidFill>
              </a:rPr>
              <a:t>A</a:t>
            </a:r>
            <a:r>
              <a:rPr lang="en-GB" b="1" dirty="0" smtClean="0">
                <a:solidFill>
                  <a:schemeClr val="accent1"/>
                </a:solidFill>
              </a:rPr>
              <a:t>re</a:t>
            </a:r>
          </a:p>
        </p:txBody>
      </p:sp>
      <p:pic>
        <p:nvPicPr>
          <p:cNvPr id="8195" name="Content Placeholder 4" descr="ONLINE_SWW_Logo_RGB.jpg"/>
          <p:cNvPicPr>
            <a:picLocks noGrp="1" noChangeAspect="1"/>
          </p:cNvPicPr>
          <p:nvPr>
            <p:ph sz="half" idx="1"/>
          </p:nvPr>
        </p:nvPicPr>
        <p:blipFill>
          <a:blip r:embed="rId3" cstate="print"/>
          <a:srcRect/>
          <a:stretch>
            <a:fillRect/>
          </a:stretch>
        </p:blipFill>
        <p:spPr>
          <a:xfrm>
            <a:off x="539552" y="4005064"/>
            <a:ext cx="3630613" cy="1130300"/>
          </a:xfrm>
        </p:spPr>
      </p:pic>
      <p:pic>
        <p:nvPicPr>
          <p:cNvPr id="8196" name="Content Placeholder 5" descr="01_PENNON_Final_Logo_RGB_72dpi.jpg"/>
          <p:cNvPicPr>
            <a:picLocks noGrp="1" noChangeAspect="1"/>
          </p:cNvPicPr>
          <p:nvPr>
            <p:ph sz="half" idx="2"/>
          </p:nvPr>
        </p:nvPicPr>
        <p:blipFill>
          <a:blip r:embed="rId4" cstate="print"/>
          <a:srcRect/>
          <a:stretch>
            <a:fillRect/>
          </a:stretch>
        </p:blipFill>
        <p:spPr>
          <a:xfrm>
            <a:off x="2555776" y="2132856"/>
            <a:ext cx="3630613" cy="1177925"/>
          </a:xfrm>
        </p:spPr>
      </p:pic>
      <p:pic>
        <p:nvPicPr>
          <p:cNvPr id="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92080" y="4149080"/>
            <a:ext cx="3240360" cy="10901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105140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22" y="1944585"/>
            <a:ext cx="4330054" cy="4070856"/>
          </a:xfrm>
          <a:prstGeom prst="rect">
            <a:avLst/>
          </a:prstGeom>
        </p:spPr>
        <p:txBody>
          <a:bodyPr vert="horz" wrap="square" lIns="368150" tIns="38963" rIns="77925" bIns="38963" rtlCol="0" anchor="t" anchorCtr="0">
            <a:noAutofit/>
          </a:bodyPr>
          <a:lstStyle/>
          <a:p>
            <a:pPr defTabSz="779252">
              <a:lnSpc>
                <a:spcPct val="90000"/>
              </a:lnSpc>
              <a:spcBef>
                <a:spcPct val="0"/>
              </a:spcBef>
            </a:pPr>
            <a:r>
              <a:rPr lang="en-GB" dirty="0">
                <a:solidFill>
                  <a:schemeClr val="accent1"/>
                </a:solidFill>
                <a:latin typeface="Calibri" pitchFamily="34" charset="0"/>
                <a:cs typeface="Calibri" pitchFamily="34" charset="0"/>
              </a:rPr>
              <a:t>Covers Bournemouth, which extends to Poole in the west, Beaulieu in the east and Salisbury in the north </a:t>
            </a:r>
          </a:p>
          <a:p>
            <a:pPr marL="0" marR="0" indent="0" algn="l" defTabSz="779252" rtl="0" eaLnBrk="1" fontAlgn="auto" latinLnBrk="0" hangingPunct="1">
              <a:lnSpc>
                <a:spcPct val="90000"/>
              </a:lnSpc>
              <a:spcBef>
                <a:spcPct val="0"/>
              </a:spcBef>
              <a:spcAft>
                <a:spcPts val="0"/>
              </a:spcAft>
              <a:buClrTx/>
              <a:buSzTx/>
              <a:buFontTx/>
              <a:buNone/>
              <a:tabLst/>
            </a:pPr>
            <a:endParaRPr lang="en-GB" dirty="0">
              <a:solidFill>
                <a:schemeClr val="accent1"/>
              </a:solidFill>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r>
              <a:rPr lang="en-GB" dirty="0" smtClean="0">
                <a:solidFill>
                  <a:schemeClr val="accent1"/>
                </a:solidFill>
                <a:latin typeface="Calibri" pitchFamily="34" charset="0"/>
                <a:cs typeface="Calibri" pitchFamily="34" charset="0"/>
              </a:rPr>
              <a:t>We </a:t>
            </a:r>
            <a:r>
              <a:rPr lang="en-GB" dirty="0">
                <a:solidFill>
                  <a:schemeClr val="accent1"/>
                </a:solidFill>
                <a:latin typeface="Calibri" pitchFamily="34" charset="0"/>
                <a:cs typeface="Calibri" pitchFamily="34" charset="0"/>
              </a:rPr>
              <a:t>supply over 450,000 </a:t>
            </a:r>
            <a:r>
              <a:rPr lang="en-GB" dirty="0" smtClean="0">
                <a:solidFill>
                  <a:schemeClr val="accent1"/>
                </a:solidFill>
                <a:latin typeface="Calibri" pitchFamily="34" charset="0"/>
                <a:cs typeface="Calibri" pitchFamily="34" charset="0"/>
              </a:rPr>
              <a:t>customers</a:t>
            </a: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smtClean="0">
              <a:solidFill>
                <a:schemeClr val="accent1"/>
              </a:solidFill>
              <a:latin typeface="Calibri" pitchFamily="34" charset="0"/>
              <a:cs typeface="Calibri" pitchFamily="34" charset="0"/>
            </a:endParaRPr>
          </a:p>
          <a:p>
            <a:pPr marL="342900" indent="-342900" defTabSz="779252">
              <a:lnSpc>
                <a:spcPct val="90000"/>
              </a:lnSpc>
              <a:spcBef>
                <a:spcPct val="0"/>
              </a:spcBef>
              <a:buFont typeface="Arial" panose="020B0604020202020204" pitchFamily="34" charset="0"/>
              <a:buChar char="•"/>
            </a:pPr>
            <a:r>
              <a:rPr lang="en-GB" dirty="0">
                <a:solidFill>
                  <a:schemeClr val="accent1"/>
                </a:solidFill>
                <a:latin typeface="Calibri" pitchFamily="34" charset="0"/>
                <a:cs typeface="Calibri" pitchFamily="34" charset="0"/>
              </a:rPr>
              <a:t>Acquired by Pennon in April </a:t>
            </a:r>
            <a:r>
              <a:rPr lang="en-GB" dirty="0" smtClean="0">
                <a:solidFill>
                  <a:schemeClr val="accent1"/>
                </a:solidFill>
                <a:latin typeface="Calibri" pitchFamily="34" charset="0"/>
                <a:cs typeface="Calibri" pitchFamily="34" charset="0"/>
              </a:rPr>
              <a:t>2015</a:t>
            </a:r>
          </a:p>
          <a:p>
            <a:pPr marL="342900" indent="-342900" defTabSz="779252">
              <a:lnSpc>
                <a:spcPct val="90000"/>
              </a:lnSpc>
              <a:spcBef>
                <a:spcPct val="0"/>
              </a:spcBef>
              <a:buFont typeface="Arial" panose="020B0604020202020204" pitchFamily="34" charset="0"/>
              <a:buChar char="•"/>
            </a:pPr>
            <a:endParaRPr lang="en-GB" dirty="0" smtClean="0">
              <a:solidFill>
                <a:schemeClr val="accent1"/>
              </a:solidFill>
              <a:latin typeface="Calibri" pitchFamily="34" charset="0"/>
              <a:cs typeface="Calibri" pitchFamily="34" charset="0"/>
            </a:endParaRPr>
          </a:p>
          <a:p>
            <a:pPr marL="342900" indent="-342900" defTabSz="779252">
              <a:lnSpc>
                <a:spcPct val="90000"/>
              </a:lnSpc>
              <a:spcBef>
                <a:spcPct val="0"/>
              </a:spcBef>
              <a:buFont typeface="Arial" panose="020B0604020202020204" pitchFamily="34" charset="0"/>
              <a:buChar char="•"/>
            </a:pPr>
            <a:r>
              <a:rPr lang="en-GB" dirty="0">
                <a:solidFill>
                  <a:schemeClr val="accent1"/>
                </a:solidFill>
                <a:latin typeface="Calibri" pitchFamily="34" charset="0"/>
                <a:cs typeface="Calibri" pitchFamily="34" charset="0"/>
              </a:rPr>
              <a:t>We have received the Customer Service Excellence Award for the 14</a:t>
            </a:r>
            <a:r>
              <a:rPr lang="en-GB" baseline="30000" dirty="0">
                <a:solidFill>
                  <a:schemeClr val="accent1"/>
                </a:solidFill>
                <a:latin typeface="Calibri" pitchFamily="34" charset="0"/>
                <a:cs typeface="Calibri" pitchFamily="34" charset="0"/>
              </a:rPr>
              <a:t>th</a:t>
            </a:r>
            <a:r>
              <a:rPr lang="en-GB" dirty="0">
                <a:solidFill>
                  <a:schemeClr val="accent1"/>
                </a:solidFill>
                <a:latin typeface="Calibri" pitchFamily="34" charset="0"/>
                <a:cs typeface="Calibri" pitchFamily="34" charset="0"/>
              </a:rPr>
              <a:t> year in succession </a:t>
            </a:r>
          </a:p>
          <a:p>
            <a:pPr marL="342900" indent="-342900" defTabSz="779252">
              <a:lnSpc>
                <a:spcPct val="90000"/>
              </a:lnSpc>
              <a:spcBef>
                <a:spcPct val="0"/>
              </a:spcBef>
              <a:buFont typeface="Arial" panose="020B0604020202020204" pitchFamily="34" charset="0"/>
              <a:buChar char="•"/>
            </a:pPr>
            <a:endParaRPr lang="en-GB" dirty="0" smtClean="0">
              <a:latin typeface="Calibri" pitchFamily="34" charset="0"/>
              <a:cs typeface="Calibri" pitchFamily="34" charset="0"/>
            </a:endParaRPr>
          </a:p>
          <a:p>
            <a:pPr marL="342900" indent="-342900" defTabSz="779252">
              <a:lnSpc>
                <a:spcPct val="90000"/>
              </a:lnSpc>
              <a:spcBef>
                <a:spcPct val="0"/>
              </a:spcBef>
              <a:buFont typeface="Arial" panose="020B0604020202020204" pitchFamily="34" charset="0"/>
              <a:buChar char="•"/>
            </a:pPr>
            <a:endParaRPr lang="en-GB" dirty="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smtClean="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a:latin typeface="Calibri" pitchFamily="34" charset="0"/>
              <a:cs typeface="Calibri" pitchFamily="34" charset="0"/>
            </a:endParaRPr>
          </a:p>
        </p:txBody>
      </p:sp>
      <p:pic>
        <p:nvPicPr>
          <p:cNvPr id="9" name="Picture 8" descr="ÔÇó0035 BW MASTER 24JULY16.jpg"/>
          <p:cNvPicPr>
            <a:picLocks noChangeAspect="1"/>
          </p:cNvPicPr>
          <p:nvPr/>
        </p:nvPicPr>
        <p:blipFill>
          <a:blip r:embed="rId3" cstate="email">
            <a:clrChange>
              <a:clrFrom>
                <a:srgbClr val="FFFFFE"/>
              </a:clrFrom>
              <a:clrTo>
                <a:srgbClr val="FFFFFE">
                  <a:alpha val="0"/>
                </a:srgbClr>
              </a:clrTo>
            </a:clrChange>
            <a:extLst>
              <a:ext uri="{28A0092B-C50C-407E-A947-70E740481C1C}">
                <a14:useLocalDpi xmlns="" xmlns:a14="http://schemas.microsoft.com/office/drawing/2010/main"/>
              </a:ext>
            </a:extLst>
          </a:blip>
          <a:srcRect l="12050" t="11476" r="10125" b="21537"/>
          <a:stretch>
            <a:fillRect/>
          </a:stretch>
        </p:blipFill>
        <p:spPr>
          <a:xfrm>
            <a:off x="868044" y="324950"/>
            <a:ext cx="2531113" cy="1501071"/>
          </a:xfrm>
          <a:prstGeom prst="rect">
            <a:avLst/>
          </a:prstGeom>
        </p:spPr>
      </p:pic>
      <p:sp>
        <p:nvSpPr>
          <p:cNvPr id="8" name="Slide Number Placeholder 7"/>
          <p:cNvSpPr txBox="1">
            <a:spLocks/>
          </p:cNvSpPr>
          <p:nvPr/>
        </p:nvSpPr>
        <p:spPr>
          <a:xfrm>
            <a:off x="1" y="6453198"/>
            <a:ext cx="2133600" cy="365125"/>
          </a:xfrm>
          <a:prstGeom prst="rect">
            <a:avLst/>
          </a:prstGeom>
        </p:spPr>
        <p:txBody>
          <a:bodyPr/>
          <a:lstStyle/>
          <a:p>
            <a:pPr defTabSz="779252">
              <a:defRPr/>
            </a:pPr>
            <a:fld id="{92F7196F-B69B-441B-8D68-A239BE9615E1}" type="slidenum">
              <a:rPr lang="en-GB" sz="2000" b="1">
                <a:solidFill>
                  <a:srgbClr val="425563">
                    <a:lumMod val="50000"/>
                  </a:srgbClr>
                </a:solidFill>
                <a:latin typeface="Calibri" pitchFamily="34" charset="0"/>
                <a:cs typeface="Calibri" pitchFamily="34" charset="0"/>
              </a:rPr>
              <a:pPr defTabSz="779252">
                <a:defRPr/>
              </a:pPr>
              <a:t>3</a:t>
            </a:fld>
            <a:endParaRPr lang="en-GB" sz="2000" b="1" dirty="0">
              <a:solidFill>
                <a:srgbClr val="425563">
                  <a:lumMod val="50000"/>
                </a:srgbClr>
              </a:solidFill>
              <a:latin typeface="Calibri" pitchFamily="34" charset="0"/>
              <a:cs typeface="Calibri" pitchFamily="34" charset="0"/>
            </a:endParaRPr>
          </a:p>
        </p:txBody>
      </p:sp>
      <p:sp>
        <p:nvSpPr>
          <p:cNvPr id="10" name="Content Placeholder 2"/>
          <p:cNvSpPr txBox="1">
            <a:spLocks/>
          </p:cNvSpPr>
          <p:nvPr/>
        </p:nvSpPr>
        <p:spPr>
          <a:xfrm>
            <a:off x="303524" y="4221088"/>
            <a:ext cx="9144000" cy="1656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endParaRPr lang="en-GB" sz="1800" dirty="0">
              <a:solidFill>
                <a:srgbClr val="425563"/>
              </a:solidFill>
            </a:endParaRPr>
          </a:p>
        </p:txBody>
      </p:sp>
      <p:pic>
        <p:nvPicPr>
          <p:cNvPr id="13" name="Picture 12">
            <a:extLst>
              <a:ext uri="{FF2B5EF4-FFF2-40B4-BE49-F238E27FC236}">
                <a16:creationId xmlns="" xmlns:a16="http://schemas.microsoft.com/office/drawing/2014/main" id="{23A8D2D0-053F-4DBC-8A4B-0927A5FCE51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83896" y="26021"/>
            <a:ext cx="2619443" cy="1800000"/>
          </a:xfrm>
          <a:prstGeom prst="rect">
            <a:avLst/>
          </a:prstGeom>
        </p:spPr>
      </p:pic>
      <p:sp>
        <p:nvSpPr>
          <p:cNvPr id="14" name="TextBox 13"/>
          <p:cNvSpPr txBox="1"/>
          <p:nvPr/>
        </p:nvSpPr>
        <p:spPr>
          <a:xfrm>
            <a:off x="4428590" y="1823242"/>
            <a:ext cx="4330054" cy="4070856"/>
          </a:xfrm>
          <a:prstGeom prst="rect">
            <a:avLst/>
          </a:prstGeom>
        </p:spPr>
        <p:txBody>
          <a:bodyPr vert="horz" wrap="square" lIns="368150" tIns="38963" rIns="77925" bIns="38963" rtlCol="0" anchor="t" anchorCtr="0">
            <a:noAutofit/>
          </a:bodyPr>
          <a:lstStyle/>
          <a:p>
            <a:pPr defTabSz="779252">
              <a:lnSpc>
                <a:spcPct val="90000"/>
              </a:lnSpc>
              <a:spcBef>
                <a:spcPct val="0"/>
              </a:spcBef>
            </a:pPr>
            <a:endParaRPr lang="en-GB" dirty="0" smtClean="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a:latin typeface="Calibri" pitchFamily="34" charset="0"/>
              <a:cs typeface="Calibri" pitchFamily="34" charset="0"/>
            </a:endParaRPr>
          </a:p>
        </p:txBody>
      </p:sp>
      <p:sp>
        <p:nvSpPr>
          <p:cNvPr id="15" name="TextBox 14"/>
          <p:cNvSpPr txBox="1"/>
          <p:nvPr/>
        </p:nvSpPr>
        <p:spPr>
          <a:xfrm>
            <a:off x="4428590" y="1967761"/>
            <a:ext cx="4330054" cy="4070856"/>
          </a:xfrm>
          <a:prstGeom prst="rect">
            <a:avLst/>
          </a:prstGeom>
        </p:spPr>
        <p:txBody>
          <a:bodyPr vert="horz" wrap="square" lIns="368150" tIns="38963" rIns="77925" bIns="38963" rtlCol="0" anchor="t" anchorCtr="0">
            <a:noAutofit/>
          </a:bodyPr>
          <a:lstStyle/>
          <a:p>
            <a:pPr defTabSz="779252">
              <a:lnSpc>
                <a:spcPct val="90000"/>
              </a:lnSpc>
              <a:spcBef>
                <a:spcPct val="0"/>
              </a:spcBef>
            </a:pPr>
            <a:r>
              <a:rPr lang="en-GB" dirty="0">
                <a:solidFill>
                  <a:schemeClr val="accent1"/>
                </a:solidFill>
                <a:latin typeface="Calibri" pitchFamily="34" charset="0"/>
                <a:cs typeface="Calibri" pitchFamily="34" charset="0"/>
              </a:rPr>
              <a:t>Covers </a:t>
            </a:r>
            <a:r>
              <a:rPr lang="en-GB" dirty="0" smtClean="0">
                <a:solidFill>
                  <a:schemeClr val="accent1"/>
                </a:solidFill>
                <a:latin typeface="Calibri" pitchFamily="34" charset="0"/>
                <a:cs typeface="Calibri" pitchFamily="34" charset="0"/>
              </a:rPr>
              <a:t>Devon and Cornwall as well as parts of Dorset and Somerset</a:t>
            </a:r>
          </a:p>
          <a:p>
            <a:pPr defTabSz="779252">
              <a:lnSpc>
                <a:spcPct val="90000"/>
              </a:lnSpc>
              <a:spcBef>
                <a:spcPct val="0"/>
              </a:spcBef>
            </a:pPr>
            <a:endParaRPr lang="en-GB" dirty="0" smtClean="0">
              <a:solidFill>
                <a:schemeClr val="accent1"/>
              </a:solidFill>
              <a:latin typeface="Calibri" pitchFamily="34" charset="0"/>
              <a:cs typeface="Calibri" pitchFamily="34" charset="0"/>
            </a:endParaRPr>
          </a:p>
          <a:p>
            <a:pPr marL="0" marR="0" indent="0" algn="l" defTabSz="779252" rtl="0" eaLnBrk="1" fontAlgn="auto" latinLnBrk="0" hangingPunct="1">
              <a:lnSpc>
                <a:spcPct val="90000"/>
              </a:lnSpc>
              <a:spcBef>
                <a:spcPct val="0"/>
              </a:spcBef>
              <a:spcAft>
                <a:spcPts val="0"/>
              </a:spcAft>
              <a:buClrTx/>
              <a:buSzTx/>
              <a:buFontTx/>
              <a:buNone/>
              <a:tabLst/>
            </a:pPr>
            <a:endParaRPr lang="en-GB" dirty="0">
              <a:solidFill>
                <a:schemeClr val="accent1"/>
              </a:solidFill>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r>
              <a:rPr lang="en-GB" dirty="0" smtClean="0">
                <a:solidFill>
                  <a:schemeClr val="accent1"/>
                </a:solidFill>
                <a:latin typeface="Calibri" pitchFamily="34" charset="0"/>
                <a:cs typeface="Calibri" pitchFamily="34" charset="0"/>
              </a:rPr>
              <a:t>We </a:t>
            </a:r>
            <a:r>
              <a:rPr lang="en-GB" dirty="0">
                <a:solidFill>
                  <a:schemeClr val="accent1"/>
                </a:solidFill>
                <a:latin typeface="Calibri" pitchFamily="34" charset="0"/>
                <a:cs typeface="Calibri" pitchFamily="34" charset="0"/>
              </a:rPr>
              <a:t>supply over </a:t>
            </a:r>
            <a:r>
              <a:rPr lang="en-GB" dirty="0" smtClean="0">
                <a:solidFill>
                  <a:schemeClr val="accent1"/>
                </a:solidFill>
                <a:latin typeface="Calibri" pitchFamily="34" charset="0"/>
                <a:cs typeface="Calibri" pitchFamily="34" charset="0"/>
              </a:rPr>
              <a:t>1.7 million residents and around 5 million tourists each year</a:t>
            </a: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smtClean="0">
              <a:solidFill>
                <a:schemeClr val="accent1"/>
              </a:solidFill>
              <a:latin typeface="Calibri" pitchFamily="34" charset="0"/>
              <a:cs typeface="Calibri" pitchFamily="34" charset="0"/>
            </a:endParaRPr>
          </a:p>
          <a:p>
            <a:pPr marL="342900" indent="-342900" defTabSz="779252">
              <a:lnSpc>
                <a:spcPct val="90000"/>
              </a:lnSpc>
              <a:spcBef>
                <a:spcPct val="0"/>
              </a:spcBef>
              <a:buFont typeface="Arial" panose="020B0604020202020204" pitchFamily="34" charset="0"/>
              <a:buChar char="•"/>
            </a:pPr>
            <a:r>
              <a:rPr lang="en-GB" dirty="0" smtClean="0">
                <a:solidFill>
                  <a:schemeClr val="accent1"/>
                </a:solidFill>
                <a:latin typeface="Calibri" pitchFamily="34" charset="0"/>
                <a:cs typeface="Calibri" pitchFamily="34" charset="0"/>
              </a:rPr>
              <a:t>We have the highest percentage of metered customer in the UK </a:t>
            </a:r>
          </a:p>
          <a:p>
            <a:pPr marL="342900" indent="-342900" defTabSz="779252">
              <a:lnSpc>
                <a:spcPct val="90000"/>
              </a:lnSpc>
              <a:spcBef>
                <a:spcPct val="0"/>
              </a:spcBef>
              <a:buFont typeface="Arial" panose="020B0604020202020204" pitchFamily="34" charset="0"/>
              <a:buChar char="•"/>
            </a:pPr>
            <a:endParaRPr lang="en-GB" dirty="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smtClean="0">
              <a:latin typeface="Calibri" pitchFamily="34" charset="0"/>
              <a:cs typeface="Calibri" pitchFamily="34" charset="0"/>
            </a:endParaRPr>
          </a:p>
          <a:p>
            <a:pPr marL="342900" marR="0" indent="-342900" algn="l" defTabSz="779252" rtl="0" eaLnBrk="1" fontAlgn="auto" latinLnBrk="0" hangingPunct="1">
              <a:lnSpc>
                <a:spcPct val="90000"/>
              </a:lnSpc>
              <a:spcBef>
                <a:spcPct val="0"/>
              </a:spcBef>
              <a:spcAft>
                <a:spcPts val="0"/>
              </a:spcAft>
              <a:buClrTx/>
              <a:buSzTx/>
              <a:buFont typeface="Arial" panose="020B0604020202020204" pitchFamily="34" charset="0"/>
              <a:buChar char="•"/>
              <a:tabLst/>
            </a:pPr>
            <a:endParaRPr lang="en-GB" dirty="0">
              <a:latin typeface="Calibri" pitchFamily="34" charset="0"/>
              <a:cs typeface="Calibri" pitchFamily="34" charset="0"/>
            </a:endParaRPr>
          </a:p>
        </p:txBody>
      </p:sp>
      <p:sp>
        <p:nvSpPr>
          <p:cNvPr id="18" name="TextBox 17">
            <a:extLst>
              <a:ext uri="{FF2B5EF4-FFF2-40B4-BE49-F238E27FC236}">
                <a16:creationId xmlns="" xmlns:a16="http://schemas.microsoft.com/office/drawing/2014/main" id="{62D37CB1-247E-4AB6-9872-40FDCC43CE3C}"/>
              </a:ext>
            </a:extLst>
          </p:cNvPr>
          <p:cNvSpPr txBox="1"/>
          <p:nvPr/>
        </p:nvSpPr>
        <p:spPr>
          <a:xfrm>
            <a:off x="25922" y="5049179"/>
            <a:ext cx="9118078" cy="1404019"/>
          </a:xfrm>
          <a:prstGeom prst="rect">
            <a:avLst/>
          </a:prstGeom>
        </p:spPr>
        <p:txBody>
          <a:bodyPr vert="horz" wrap="square" lIns="368150" tIns="38963" rIns="77925" bIns="38963" rtlCol="0" anchor="t" anchorCtr="0">
            <a:noAutofit/>
          </a:bodyPr>
          <a:lstStyle/>
          <a:p>
            <a:pPr marL="0" marR="0" indent="0" algn="ctr" defTabSz="779252" rtl="0" eaLnBrk="1" fontAlgn="auto" latinLnBrk="0" hangingPunct="1">
              <a:lnSpc>
                <a:spcPct val="90000"/>
              </a:lnSpc>
              <a:spcBef>
                <a:spcPct val="0"/>
              </a:spcBef>
              <a:spcAft>
                <a:spcPts val="0"/>
              </a:spcAft>
              <a:buClrTx/>
              <a:buSzTx/>
              <a:buFontTx/>
              <a:buNone/>
              <a:tabLst/>
            </a:pPr>
            <a:r>
              <a:rPr lang="en-GB" dirty="0" smtClean="0">
                <a:latin typeface="Calibri" pitchFamily="34" charset="0"/>
                <a:cs typeface="Calibri" pitchFamily="34" charset="0"/>
              </a:rPr>
              <a:t>We are the only company to achieve successive fast track status for our 5 year business plan. </a:t>
            </a:r>
          </a:p>
          <a:p>
            <a:pPr marL="0" marR="0" indent="0" algn="ctr" defTabSz="779252" rtl="0" eaLnBrk="1" fontAlgn="auto" latinLnBrk="0" hangingPunct="1">
              <a:lnSpc>
                <a:spcPct val="90000"/>
              </a:lnSpc>
              <a:spcBef>
                <a:spcPct val="0"/>
              </a:spcBef>
              <a:spcAft>
                <a:spcPts val="0"/>
              </a:spcAft>
              <a:buClrTx/>
              <a:buSzTx/>
              <a:buFontTx/>
              <a:buNone/>
              <a:tabLst/>
            </a:pPr>
            <a:endParaRPr lang="en-GB" dirty="0" smtClean="0">
              <a:latin typeface="Calibri" pitchFamily="34" charset="0"/>
              <a:cs typeface="Calibri" pitchFamily="34" charset="0"/>
            </a:endParaRPr>
          </a:p>
          <a:p>
            <a:pPr marL="0" marR="0" indent="0" algn="ctr" defTabSz="779252" rtl="0" eaLnBrk="1" fontAlgn="auto" latinLnBrk="0" hangingPunct="1">
              <a:lnSpc>
                <a:spcPct val="90000"/>
              </a:lnSpc>
              <a:spcBef>
                <a:spcPct val="0"/>
              </a:spcBef>
              <a:spcAft>
                <a:spcPts val="0"/>
              </a:spcAft>
              <a:buClrTx/>
              <a:buSzTx/>
              <a:buFontTx/>
              <a:buNone/>
              <a:tabLst/>
            </a:pPr>
            <a:r>
              <a:rPr lang="en-GB" dirty="0" smtClean="0">
                <a:latin typeface="Calibri" pitchFamily="34" charset="0"/>
                <a:cs typeface="Calibri" pitchFamily="34" charset="0"/>
              </a:rPr>
              <a:t>As </a:t>
            </a:r>
            <a:r>
              <a:rPr lang="en-GB" dirty="0">
                <a:latin typeface="Calibri" pitchFamily="34" charset="0"/>
                <a:cs typeface="Calibri" pitchFamily="34" charset="0"/>
              </a:rPr>
              <a:t>a group, OFWAT fast-tracked our PR19 submission stating that we </a:t>
            </a:r>
            <a:r>
              <a:rPr lang="en-GB" dirty="0" smtClean="0">
                <a:latin typeface="Calibri" pitchFamily="34" charset="0"/>
                <a:cs typeface="Calibri" pitchFamily="34" charset="0"/>
              </a:rPr>
              <a:t>are</a:t>
            </a:r>
          </a:p>
          <a:p>
            <a:pPr marL="0" marR="0" indent="0" algn="ctr" defTabSz="779252" rtl="0" eaLnBrk="1" fontAlgn="auto" latinLnBrk="0" hangingPunct="1">
              <a:lnSpc>
                <a:spcPct val="90000"/>
              </a:lnSpc>
              <a:spcBef>
                <a:spcPct val="0"/>
              </a:spcBef>
              <a:spcAft>
                <a:spcPts val="0"/>
              </a:spcAft>
              <a:buClrTx/>
              <a:buSzTx/>
              <a:buFontTx/>
              <a:buNone/>
              <a:tabLst/>
            </a:pPr>
            <a:endParaRPr lang="en-GB" dirty="0">
              <a:latin typeface="Calibri" pitchFamily="34" charset="0"/>
              <a:cs typeface="Calibri" pitchFamily="34" charset="0"/>
            </a:endParaRPr>
          </a:p>
          <a:p>
            <a:pPr algn="ctr" defTabSz="779252">
              <a:lnSpc>
                <a:spcPct val="90000"/>
              </a:lnSpc>
              <a:spcBef>
                <a:spcPct val="0"/>
              </a:spcBef>
            </a:pPr>
            <a:r>
              <a:rPr lang="en-GB" sz="2000" b="1" dirty="0">
                <a:latin typeface="Calibri" pitchFamily="34" charset="0"/>
                <a:cs typeface="Calibri" pitchFamily="34" charset="0"/>
              </a:rPr>
              <a:t> </a:t>
            </a:r>
            <a:r>
              <a:rPr lang="en-GB" sz="2000" b="1" i="1" dirty="0">
                <a:solidFill>
                  <a:srgbClr val="FF0000"/>
                </a:solidFill>
                <a:latin typeface="Calibri" pitchFamily="34" charset="0"/>
                <a:cs typeface="Calibri" pitchFamily="34" charset="0"/>
              </a:rPr>
              <a:t>“setting the standard for </a:t>
            </a:r>
            <a:r>
              <a:rPr lang="en-GB" sz="2000" b="1" i="1" dirty="0" smtClean="0">
                <a:solidFill>
                  <a:srgbClr val="FF0000"/>
                </a:solidFill>
                <a:latin typeface="Calibri" pitchFamily="34" charset="0"/>
                <a:cs typeface="Calibri" pitchFamily="34" charset="0"/>
              </a:rPr>
              <a:t>others </a:t>
            </a:r>
            <a:r>
              <a:rPr lang="en-GB" sz="2000" b="1" i="1" dirty="0">
                <a:solidFill>
                  <a:srgbClr val="FF0000"/>
                </a:solidFill>
                <a:latin typeface="Calibri" pitchFamily="34" charset="0"/>
                <a:cs typeface="Calibri" pitchFamily="34" charset="0"/>
              </a:rPr>
              <a:t>to reach”</a:t>
            </a:r>
            <a:endParaRPr lang="en-GB" sz="2000" b="1" dirty="0">
              <a:solidFill>
                <a:srgbClr val="FF0000"/>
              </a:solidFill>
              <a:latin typeface="Calibri" pitchFamily="34" charset="0"/>
              <a:cs typeface="Calibri" pitchFamily="34" charset="0"/>
            </a:endParaRPr>
          </a:p>
          <a:p>
            <a:pPr marL="0" marR="0" indent="0" algn="ctr" defTabSz="779252" rtl="0" eaLnBrk="1" fontAlgn="auto" latinLnBrk="0" hangingPunct="1">
              <a:lnSpc>
                <a:spcPct val="90000"/>
              </a:lnSpc>
              <a:spcBef>
                <a:spcPct val="0"/>
              </a:spcBef>
              <a:spcAft>
                <a:spcPts val="0"/>
              </a:spcAft>
              <a:buClrTx/>
              <a:buSzTx/>
              <a:buFontTx/>
              <a:buNone/>
              <a:tabLst/>
            </a:pPr>
            <a:endParaRPr lang="en-GB" sz="2000" dirty="0">
              <a:latin typeface="Calibri" pitchFamily="34" charset="0"/>
              <a:cs typeface="Calibri" pitchFamily="34" charset="0"/>
            </a:endParaRPr>
          </a:p>
        </p:txBody>
      </p:sp>
    </p:spTree>
    <p:extLst>
      <p:ext uri="{BB962C8B-B14F-4D97-AF65-F5344CB8AC3E}">
        <p14:creationId xmlns="" xmlns:p14="http://schemas.microsoft.com/office/powerpoint/2010/main" val="133324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548680"/>
            <a:ext cx="7992888" cy="55783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0039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3008313" cy="1162050"/>
          </a:xfrm>
        </p:spPr>
        <p:txBody>
          <a:bodyPr/>
          <a:lstStyle/>
          <a:p>
            <a:r>
              <a:rPr lang="en-GB" i="1" u="sng" dirty="0" smtClean="0">
                <a:solidFill>
                  <a:schemeClr val="accent1"/>
                </a:solidFill>
              </a:rPr>
              <a:t>Our Aims:</a:t>
            </a:r>
            <a:endParaRPr lang="en-GB" i="1" u="sng" dirty="0">
              <a:solidFill>
                <a:schemeClr val="accent1"/>
              </a:solidFill>
            </a:endParaRPr>
          </a:p>
        </p:txBody>
      </p:sp>
      <p:sp>
        <p:nvSpPr>
          <p:cNvPr id="6" name="Text Placeholder 5"/>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endParaRPr lang="en-GB" dirty="0" smtClean="0">
              <a:solidFill>
                <a:schemeClr val="accent1"/>
              </a:solidFill>
              <a:latin typeface="Arial" pitchFamily="34" charset="0"/>
              <a:cs typeface="Arial" pitchFamily="34" charset="0"/>
            </a:endParaRPr>
          </a:p>
          <a:p>
            <a:pPr marL="285750" indent="-285750">
              <a:buFont typeface="Arial" panose="020B0604020202020204" pitchFamily="34" charset="0"/>
              <a:buChar char="•"/>
            </a:pPr>
            <a:r>
              <a:rPr lang="en-GB" dirty="0" smtClean="0">
                <a:solidFill>
                  <a:schemeClr val="accent1"/>
                </a:solidFill>
                <a:latin typeface="Arial" pitchFamily="34" charset="0"/>
                <a:cs typeface="Arial" pitchFamily="34" charset="0"/>
              </a:rPr>
              <a:t>Ensure the </a:t>
            </a:r>
            <a:r>
              <a:rPr lang="en-GB" dirty="0">
                <a:solidFill>
                  <a:schemeClr val="accent1"/>
                </a:solidFill>
                <a:latin typeface="Arial" pitchFamily="34" charset="0"/>
                <a:cs typeface="Arial" pitchFamily="34" charset="0"/>
              </a:rPr>
              <a:t>customer </a:t>
            </a:r>
            <a:r>
              <a:rPr lang="en-GB" dirty="0" smtClean="0">
                <a:solidFill>
                  <a:schemeClr val="accent1"/>
                </a:solidFill>
                <a:latin typeface="Arial" pitchFamily="34" charset="0"/>
                <a:cs typeface="Arial" pitchFamily="34" charset="0"/>
              </a:rPr>
              <a:t>is on a payment </a:t>
            </a:r>
            <a:r>
              <a:rPr lang="en-GB" dirty="0">
                <a:solidFill>
                  <a:schemeClr val="accent1"/>
                </a:solidFill>
                <a:latin typeface="Arial" pitchFamily="34" charset="0"/>
                <a:cs typeface="Arial" pitchFamily="34" charset="0"/>
              </a:rPr>
              <a:t>method </a:t>
            </a:r>
            <a:r>
              <a:rPr lang="en-GB" dirty="0" smtClean="0">
                <a:solidFill>
                  <a:schemeClr val="accent1"/>
                </a:solidFill>
                <a:latin typeface="Arial" pitchFamily="34" charset="0"/>
                <a:cs typeface="Arial" pitchFamily="34" charset="0"/>
              </a:rPr>
              <a:t>and tariff to </a:t>
            </a:r>
            <a:r>
              <a:rPr lang="en-GB" dirty="0">
                <a:solidFill>
                  <a:schemeClr val="accent1"/>
                </a:solidFill>
                <a:latin typeface="Arial" pitchFamily="34" charset="0"/>
                <a:cs typeface="Arial" pitchFamily="34" charset="0"/>
              </a:rPr>
              <a:t>fit their </a:t>
            </a:r>
            <a:r>
              <a:rPr lang="en-GB" dirty="0" smtClean="0">
                <a:solidFill>
                  <a:schemeClr val="accent1"/>
                </a:solidFill>
                <a:latin typeface="Arial" pitchFamily="34" charset="0"/>
                <a:cs typeface="Arial" pitchFamily="34" charset="0"/>
              </a:rPr>
              <a:t>needs</a:t>
            </a:r>
          </a:p>
          <a:p>
            <a:pPr marL="285750" indent="-285750">
              <a:buFont typeface="Arial" panose="020B0604020202020204" pitchFamily="34" charset="0"/>
              <a:buChar char="•"/>
            </a:pPr>
            <a:endParaRPr lang="en-GB" dirty="0" smtClean="0">
              <a:solidFill>
                <a:schemeClr val="accent1"/>
              </a:solidFill>
              <a:latin typeface="Arial" pitchFamily="34" charset="0"/>
              <a:cs typeface="Arial" pitchFamily="34" charset="0"/>
            </a:endParaRPr>
          </a:p>
          <a:p>
            <a:pPr marL="285750" indent="-285750">
              <a:buFont typeface="Arial" panose="020B0604020202020204" pitchFamily="34" charset="0"/>
              <a:buChar char="•"/>
            </a:pPr>
            <a:r>
              <a:rPr lang="en-GB" dirty="0" smtClean="0">
                <a:solidFill>
                  <a:schemeClr val="accent1"/>
                </a:solidFill>
                <a:latin typeface="Arial" pitchFamily="34" charset="0"/>
                <a:cs typeface="Arial" pitchFamily="34" charset="0"/>
              </a:rPr>
              <a:t>Explore what </a:t>
            </a:r>
            <a:r>
              <a:rPr lang="en-GB" dirty="0">
                <a:solidFill>
                  <a:schemeClr val="accent1"/>
                </a:solidFill>
                <a:latin typeface="Arial" pitchFamily="34" charset="0"/>
                <a:cs typeface="Arial" pitchFamily="34" charset="0"/>
              </a:rPr>
              <a:t>additional services or schemes </a:t>
            </a:r>
            <a:r>
              <a:rPr lang="en-GB" dirty="0" smtClean="0">
                <a:solidFill>
                  <a:schemeClr val="accent1"/>
                </a:solidFill>
                <a:latin typeface="Arial" pitchFamily="34" charset="0"/>
                <a:cs typeface="Arial" pitchFamily="34" charset="0"/>
              </a:rPr>
              <a:t>we can offer </a:t>
            </a:r>
            <a:r>
              <a:rPr lang="en-GB" dirty="0">
                <a:solidFill>
                  <a:schemeClr val="accent1"/>
                </a:solidFill>
                <a:latin typeface="Arial" pitchFamily="34" charset="0"/>
                <a:cs typeface="Arial" pitchFamily="34" charset="0"/>
              </a:rPr>
              <a:t>to help with their </a:t>
            </a:r>
            <a:r>
              <a:rPr lang="en-GB" dirty="0" smtClean="0">
                <a:solidFill>
                  <a:schemeClr val="accent1"/>
                </a:solidFill>
                <a:latin typeface="Arial" pitchFamily="34" charset="0"/>
                <a:cs typeface="Arial" pitchFamily="34" charset="0"/>
              </a:rPr>
              <a:t>situation</a:t>
            </a:r>
          </a:p>
          <a:p>
            <a:pPr marL="285750" indent="-285750">
              <a:buFont typeface="Arial" panose="020B0604020202020204" pitchFamily="34" charset="0"/>
              <a:buChar char="•"/>
            </a:pPr>
            <a:endParaRPr lang="en-GB" dirty="0" smtClean="0">
              <a:solidFill>
                <a:schemeClr val="accent1"/>
              </a:solidFill>
              <a:latin typeface="Arial" pitchFamily="34" charset="0"/>
              <a:cs typeface="Arial" pitchFamily="34" charset="0"/>
            </a:endParaRPr>
          </a:p>
          <a:p>
            <a:pPr marL="285750" indent="-285750">
              <a:buFont typeface="Arial" panose="020B0604020202020204" pitchFamily="34" charset="0"/>
              <a:buChar char="•"/>
            </a:pPr>
            <a:r>
              <a:rPr lang="en-GB" dirty="0" smtClean="0">
                <a:solidFill>
                  <a:schemeClr val="accent1"/>
                </a:solidFill>
                <a:latin typeface="Arial" pitchFamily="34" charset="0"/>
                <a:cs typeface="Arial" pitchFamily="34" charset="0"/>
              </a:rPr>
              <a:t>Proactively </a:t>
            </a:r>
            <a:r>
              <a:rPr lang="en-GB" dirty="0">
                <a:solidFill>
                  <a:schemeClr val="accent1"/>
                </a:solidFill>
                <a:latin typeface="Arial" panose="020B0604020202020204" pitchFamily="34" charset="0"/>
                <a:cs typeface="Arial" panose="020B0604020202020204" pitchFamily="34" charset="0"/>
              </a:rPr>
              <a:t>engage </a:t>
            </a:r>
            <a:r>
              <a:rPr lang="en-GB" dirty="0" smtClean="0">
                <a:solidFill>
                  <a:schemeClr val="accent1"/>
                </a:solidFill>
                <a:latin typeface="Arial" panose="020B0604020202020204" pitchFamily="34" charset="0"/>
                <a:cs typeface="Arial" panose="020B0604020202020204" pitchFamily="34" charset="0"/>
              </a:rPr>
              <a:t>customers</a:t>
            </a:r>
          </a:p>
          <a:p>
            <a:r>
              <a:rPr lang="en-GB" dirty="0" smtClean="0">
                <a:solidFill>
                  <a:schemeClr val="accent1"/>
                </a:solidFill>
                <a:latin typeface="Arial" panose="020B0604020202020204" pitchFamily="34" charset="0"/>
                <a:cs typeface="Arial" panose="020B0604020202020204" pitchFamily="34" charset="0"/>
              </a:rPr>
              <a:t> </a:t>
            </a:r>
            <a:endParaRPr lang="en-GB"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solidFill>
                <a:latin typeface="Arial" panose="020B0604020202020204" pitchFamily="34" charset="0"/>
                <a:cs typeface="Arial" panose="020B0604020202020204" pitchFamily="34" charset="0"/>
              </a:rPr>
              <a:t>Offer affordability advice at every </a:t>
            </a:r>
            <a:r>
              <a:rPr lang="en-GB" dirty="0" smtClean="0">
                <a:solidFill>
                  <a:schemeClr val="accent1"/>
                </a:solidFill>
                <a:latin typeface="Arial" panose="020B0604020202020204" pitchFamily="34" charset="0"/>
                <a:cs typeface="Arial" panose="020B0604020202020204" pitchFamily="34" charset="0"/>
              </a:rPr>
              <a:t>opportunity</a:t>
            </a:r>
          </a:p>
          <a:p>
            <a:pPr marL="285750" indent="-285750">
              <a:buFont typeface="Arial" panose="020B0604020202020204" pitchFamily="34" charset="0"/>
              <a:buChar char="•"/>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solidFill>
                <a:latin typeface="Arial" panose="020B0604020202020204" pitchFamily="34" charset="0"/>
                <a:cs typeface="Arial" panose="020B0604020202020204" pitchFamily="34" charset="0"/>
              </a:rPr>
              <a:t>Make an affordability assessment the default choice for </a:t>
            </a:r>
            <a:r>
              <a:rPr lang="en-GB" dirty="0" smtClean="0">
                <a:solidFill>
                  <a:schemeClr val="accent1"/>
                </a:solidFill>
                <a:latin typeface="Arial" panose="020B0604020202020204" pitchFamily="34" charset="0"/>
                <a:cs typeface="Arial" panose="020B0604020202020204" pitchFamily="34" charset="0"/>
              </a:rPr>
              <a:t>all</a:t>
            </a:r>
          </a:p>
          <a:p>
            <a:pPr marL="285750" indent="-285750">
              <a:buFont typeface="Arial" panose="020B0604020202020204" pitchFamily="34" charset="0"/>
              <a:buChar char="•"/>
            </a:pPr>
            <a:endParaRPr lang="en-GB" dirty="0" smtClean="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solidFill>
                <a:latin typeface="Arial" panose="020B0604020202020204" pitchFamily="34" charset="0"/>
                <a:cs typeface="Arial" panose="020B0604020202020204" pitchFamily="34" charset="0"/>
              </a:rPr>
              <a:t>Expanding key partnerships with trusted Debt Advice organisations to ensure our vulnerable customers can access help and support at any time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itchFamily="34" charset="0"/>
              <a:cs typeface="Arial" pitchFamily="34" charset="0"/>
            </a:endParaRPr>
          </a:p>
          <a:p>
            <a:pPr marL="285750" indent="-285750">
              <a:buFont typeface="Arial" panose="020B0604020202020204" pitchFamily="34" charset="0"/>
              <a:buChar char="•"/>
            </a:pPr>
            <a:endParaRPr lang="en-GB" dirty="0">
              <a:latin typeface="Arial" pitchFamily="34" charset="0"/>
              <a:cs typeface="Arial" pitchFamily="34" charset="0"/>
            </a:endParaRPr>
          </a:p>
        </p:txBody>
      </p:sp>
      <p:sp>
        <p:nvSpPr>
          <p:cNvPr id="2" name="Content Placeholder 1"/>
          <p:cNvSpPr>
            <a:spLocks noGrp="1"/>
          </p:cNvSpPr>
          <p:nvPr>
            <p:ph idx="1"/>
          </p:nvPr>
        </p:nvSpPr>
        <p:spPr>
          <a:xfrm>
            <a:off x="3575050" y="548680"/>
            <a:ext cx="5111750" cy="5577483"/>
          </a:xfrm>
        </p:spPr>
        <p:txBody>
          <a:bodyPr>
            <a:normAutofit/>
          </a:bodyPr>
          <a:lstStyle/>
          <a:p>
            <a:pPr marL="0" indent="0" algn="ctr">
              <a:buNone/>
            </a:pPr>
            <a:endParaRPr lang="en-GB" sz="2000" i="1" dirty="0" smtClean="0">
              <a:solidFill>
                <a:srgbClr val="0070C0"/>
              </a:solidFill>
            </a:endParaRPr>
          </a:p>
          <a:p>
            <a:pPr marL="0" indent="0" algn="ctr">
              <a:buNone/>
            </a:pPr>
            <a:r>
              <a:rPr lang="en-GB" sz="2000" i="1" dirty="0" smtClean="0">
                <a:solidFill>
                  <a:srgbClr val="0070C0"/>
                </a:solidFill>
              </a:rPr>
              <a:t>“</a:t>
            </a:r>
            <a:r>
              <a:rPr lang="en-GB" sz="2000" i="1" dirty="0">
                <a:solidFill>
                  <a:srgbClr val="0070C0"/>
                </a:solidFill>
              </a:rPr>
              <a:t>Placing the customers at the very heart of everything we do”</a:t>
            </a:r>
            <a:endParaRPr lang="en-GB" sz="2000" dirty="0"/>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1518178"/>
            <a:ext cx="4400550" cy="3891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53457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chemeClr val="accent1"/>
                </a:solidFill>
              </a:rPr>
              <a:t>Affordability Challenges Driven by Various Factors</a:t>
            </a:r>
          </a:p>
        </p:txBody>
      </p:sp>
      <p:graphicFrame>
        <p:nvGraphicFramePr>
          <p:cNvPr id="7" name="Diagram 6"/>
          <p:cNvGraphicFramePr/>
          <p:nvPr>
            <p:extLst>
              <p:ext uri="{D42A27DB-BD31-4B8C-83A1-F6EECF244321}">
                <p14:modId xmlns="" xmlns:p14="http://schemas.microsoft.com/office/powerpoint/2010/main" val="492034234"/>
              </p:ext>
            </p:extLst>
          </p:nvPr>
        </p:nvGraphicFramePr>
        <p:xfrm>
          <a:off x="467544" y="1556792"/>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6033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84784"/>
            <a:ext cx="8424936" cy="49685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83568" y="620688"/>
            <a:ext cx="7560840" cy="584775"/>
          </a:xfrm>
          <a:prstGeom prst="rect">
            <a:avLst/>
          </a:prstGeom>
          <a:noFill/>
        </p:spPr>
        <p:txBody>
          <a:bodyPr wrap="square" rtlCol="0">
            <a:spAutoFit/>
          </a:bodyPr>
          <a:lstStyle/>
          <a:p>
            <a:r>
              <a:rPr lang="en-GB" sz="3200" dirty="0" smtClean="0">
                <a:solidFill>
                  <a:schemeClr val="accent1"/>
                </a:solidFill>
              </a:rPr>
              <a:t>How many people have we helped so far? </a:t>
            </a:r>
            <a:endParaRPr lang="en-GB" sz="3200" dirty="0">
              <a:solidFill>
                <a:schemeClr val="accent1"/>
              </a:solidFill>
            </a:endParaRPr>
          </a:p>
        </p:txBody>
      </p:sp>
    </p:spTree>
    <p:extLst>
      <p:ext uri="{BB962C8B-B14F-4D97-AF65-F5344CB8AC3E}">
        <p14:creationId xmlns="" xmlns:p14="http://schemas.microsoft.com/office/powerpoint/2010/main" val="347899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What does affordability look like for our area?</a:t>
            </a:r>
            <a:endParaRPr lang="en-GB" dirty="0">
              <a:solidFill>
                <a:schemeClr val="accent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9150" y="1628800"/>
            <a:ext cx="7713290" cy="4765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1826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The scale of vulnerability in our region</a:t>
            </a:r>
            <a:endParaRPr lang="en-GB"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305937"/>
            <a:ext cx="8172400" cy="51663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829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702</Words>
  <Application>Microsoft Office PowerPoint</Application>
  <PresentationFormat>On-screen Show (4:3)</PresentationFormat>
  <Paragraphs>106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Welcome to the South West Region Money Advice Liaison Group Meeting  3rd October 2019</vt:lpstr>
      <vt:lpstr>Who We Are</vt:lpstr>
      <vt:lpstr>Slide 3</vt:lpstr>
      <vt:lpstr>Slide 4</vt:lpstr>
      <vt:lpstr>Our Aims:</vt:lpstr>
      <vt:lpstr>Affordability Challenges Driven by Various Factors</vt:lpstr>
      <vt:lpstr>Slide 7</vt:lpstr>
      <vt:lpstr>What does affordability look like for our area?</vt:lpstr>
      <vt:lpstr>The scale of vulnerability in our region</vt:lpstr>
      <vt:lpstr>What targets have we set for ourselves by 2025?</vt:lpstr>
      <vt:lpstr>How we will achieve this?</vt:lpstr>
      <vt:lpstr>Treating customers as individuals, Mosaic</vt:lpstr>
      <vt:lpstr>Slide 13</vt:lpstr>
      <vt:lpstr>Customer Mentoring Outreach</vt:lpstr>
      <vt:lpstr>SWW Support Tariffs </vt:lpstr>
      <vt:lpstr>Expanding our Advice Network</vt:lpstr>
      <vt:lpstr>Thank you Any Questions</vt:lpstr>
    </vt:vector>
  </TitlesOfParts>
  <Company>South West Water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Brunsden, Steven</dc:creator>
  <cp:lastModifiedBy>Windows User</cp:lastModifiedBy>
  <cp:revision>87</cp:revision>
  <dcterms:created xsi:type="dcterms:W3CDTF">2019-01-09T09:24:27Z</dcterms:created>
  <dcterms:modified xsi:type="dcterms:W3CDTF">2019-10-02T17:16:19Z</dcterms:modified>
</cp:coreProperties>
</file>