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9" r:id="rId2"/>
    <p:sldId id="260" r:id="rId3"/>
    <p:sldId id="263" r:id="rId4"/>
    <p:sldId id="267" r:id="rId5"/>
    <p:sldId id="268" r:id="rId6"/>
    <p:sldId id="269" r:id="rId7"/>
    <p:sldId id="274" r:id="rId8"/>
    <p:sldId id="271" r:id="rId9"/>
    <p:sldId id="275" r:id="rId10"/>
    <p:sldId id="276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89" autoAdjust="0"/>
    <p:restoredTop sz="94660"/>
  </p:normalViewPr>
  <p:slideViewPr>
    <p:cSldViewPr snapToGrid="0">
      <p:cViewPr>
        <p:scale>
          <a:sx n="125" d="100"/>
          <a:sy n="125" d="100"/>
        </p:scale>
        <p:origin x="-18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FF0E6-CAFB-4754-90D2-4D64EC5BC599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E81C6-9A83-4CD9-85E9-45FB07770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9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89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62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0860" y="365125"/>
            <a:ext cx="8282940" cy="99885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67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7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18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97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50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0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10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10955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486525"/>
            <a:ext cx="12192000" cy="3714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39" y="99300"/>
            <a:ext cx="2655277" cy="91014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52409" y="6457890"/>
            <a:ext cx="151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ljmu.ac.uk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72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661159"/>
            <a:ext cx="9144000" cy="1848803"/>
          </a:xfrm>
        </p:spPr>
        <p:txBody>
          <a:bodyPr/>
          <a:lstStyle/>
          <a:p>
            <a:pPr lvl="0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4800" b="1" dirty="0"/>
              <a:t>Credit unions and advice agencies working together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990658"/>
            <a:ext cx="9144000" cy="1655762"/>
          </a:xfrm>
        </p:spPr>
        <p:txBody>
          <a:bodyPr/>
          <a:lstStyle/>
          <a:p>
            <a:r>
              <a:rPr lang="en-GB" b="1" dirty="0" smtClean="0"/>
              <a:t>Paul A Jones </a:t>
            </a:r>
            <a:r>
              <a:rPr lang="en-GB" b="1" dirty="0" smtClean="0"/>
              <a:t>PhD</a:t>
            </a:r>
            <a:endParaRPr lang="en-GB" b="1" dirty="0" smtClean="0"/>
          </a:p>
          <a:p>
            <a:r>
              <a:rPr lang="en-GB" b="1" dirty="0" smtClean="0"/>
              <a:t>Research Unit for Financial Inclusion</a:t>
            </a:r>
          </a:p>
          <a:p>
            <a:r>
              <a:rPr lang="en-GB" b="1" dirty="0" smtClean="0"/>
              <a:t>Liverpool John </a:t>
            </a:r>
            <a:r>
              <a:rPr lang="en-GB" b="1" dirty="0" err="1" smtClean="0"/>
              <a:t>Moores</a:t>
            </a:r>
            <a:r>
              <a:rPr lang="en-GB" b="1" dirty="0" smtClean="0"/>
              <a:t> University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2604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Shattering the myths </a:t>
            </a:r>
            <a:r>
              <a:rPr lang="en-GB" smtClean="0">
                <a:solidFill>
                  <a:schemeClr val="bg1"/>
                </a:solidFill>
              </a:rPr>
              <a:t>(Connect)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620" y="1402080"/>
            <a:ext cx="10515600" cy="4767263"/>
          </a:xfrm>
        </p:spPr>
        <p:txBody>
          <a:bodyPr/>
          <a:lstStyle/>
          <a:p>
            <a:r>
              <a:rPr lang="en-GB" dirty="0"/>
              <a:t>The CAB “side of the story” provides the truth behind the myths: 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trigger figures are just made up 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trigger figures allow whatever the customer wants </a:t>
            </a:r>
          </a:p>
          <a:p>
            <a:pPr lvl="1"/>
            <a:r>
              <a:rPr lang="en-GB" dirty="0" smtClean="0"/>
              <a:t>I </a:t>
            </a:r>
            <a:r>
              <a:rPr lang="en-GB" dirty="0"/>
              <a:t>heard of someone that was allowed £70 per month just for their mobile </a:t>
            </a:r>
          </a:p>
          <a:p>
            <a:pPr lvl="1"/>
            <a:r>
              <a:rPr lang="en-GB" dirty="0" smtClean="0"/>
              <a:t>Apparently </a:t>
            </a:r>
            <a:r>
              <a:rPr lang="en-GB" dirty="0"/>
              <a:t>Sky TV can be seen as a “need to have” </a:t>
            </a:r>
          </a:p>
          <a:p>
            <a:r>
              <a:rPr lang="en-GB" dirty="0"/>
              <a:t>The credit union “side of the story” provides the truth behind the myths: </a:t>
            </a:r>
          </a:p>
          <a:p>
            <a:pPr lvl="1"/>
            <a:r>
              <a:rPr lang="en-GB" dirty="0" smtClean="0"/>
              <a:t>Credit </a:t>
            </a:r>
            <a:r>
              <a:rPr lang="en-GB" dirty="0"/>
              <a:t>union loan rates are always set at 26.8% </a:t>
            </a:r>
          </a:p>
          <a:p>
            <a:pPr lvl="1"/>
            <a:r>
              <a:rPr lang="en-GB" dirty="0" smtClean="0"/>
              <a:t>Credit </a:t>
            </a:r>
            <a:r>
              <a:rPr lang="en-GB" dirty="0"/>
              <a:t>unions are all the same </a:t>
            </a:r>
          </a:p>
          <a:p>
            <a:pPr lvl="1"/>
            <a:r>
              <a:rPr lang="en-GB" dirty="0" smtClean="0"/>
              <a:t>Credit </a:t>
            </a:r>
            <a:r>
              <a:rPr lang="en-GB" dirty="0"/>
              <a:t>unions treat members in arrears unfairly </a:t>
            </a:r>
          </a:p>
          <a:p>
            <a:pPr lvl="1"/>
            <a:r>
              <a:rPr lang="en-GB" dirty="0" smtClean="0"/>
              <a:t>Credit </a:t>
            </a:r>
            <a:r>
              <a:rPr lang="en-GB" dirty="0"/>
              <a:t>unions are just like banks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48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620" y="365125"/>
            <a:ext cx="8755380" cy="13255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Two past projects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7820"/>
            <a:ext cx="10515600" cy="4569143"/>
          </a:xfrm>
        </p:spPr>
        <p:txBody>
          <a:bodyPr/>
          <a:lstStyle/>
          <a:p>
            <a:r>
              <a:rPr lang="en-GB" dirty="0" smtClean="0"/>
              <a:t>Th</a:t>
            </a:r>
            <a:r>
              <a:rPr lang="en-GB" dirty="0" smtClean="0"/>
              <a:t>e Connect Project  (circa 2010)</a:t>
            </a:r>
          </a:p>
          <a:p>
            <a:pPr lvl="1"/>
            <a:r>
              <a:rPr lang="en-GB" dirty="0" smtClean="0"/>
              <a:t>An ABCUL / Citizens Advice project </a:t>
            </a:r>
          </a:p>
          <a:p>
            <a:pPr lvl="1"/>
            <a:r>
              <a:rPr lang="en-GB" dirty="0" smtClean="0"/>
              <a:t>Developing </a:t>
            </a:r>
            <a:r>
              <a:rPr lang="en-GB" dirty="0"/>
              <a:t>sustainable working relationships between CABs and credit </a:t>
            </a:r>
            <a:r>
              <a:rPr lang="en-GB" dirty="0" smtClean="0"/>
              <a:t>unions</a:t>
            </a:r>
          </a:p>
          <a:p>
            <a:pPr lvl="1"/>
            <a:r>
              <a:rPr lang="en-GB" dirty="0" smtClean="0"/>
              <a:t>Supported multiple projects throughout the country</a:t>
            </a:r>
          </a:p>
          <a:p>
            <a:pPr lvl="1"/>
            <a:r>
              <a:rPr lang="en-GB" dirty="0" smtClean="0"/>
              <a:t>Funded by Barclays </a:t>
            </a:r>
          </a:p>
          <a:p>
            <a:r>
              <a:rPr lang="en-GB" dirty="0" smtClean="0"/>
              <a:t>Linking credit unions and money advice (2007-2008)</a:t>
            </a:r>
          </a:p>
          <a:p>
            <a:pPr lvl="1"/>
            <a:r>
              <a:rPr lang="en-GB" altLang="en-US" dirty="0"/>
              <a:t>Blackfriars Advice </a:t>
            </a:r>
            <a:r>
              <a:rPr lang="en-GB" altLang="en-US" dirty="0" smtClean="0"/>
              <a:t>Centre/Southwark </a:t>
            </a:r>
            <a:r>
              <a:rPr lang="en-GB" altLang="en-US" dirty="0"/>
              <a:t>Credit Union </a:t>
            </a:r>
            <a:r>
              <a:rPr lang="en-GB" altLang="en-US" dirty="0" smtClean="0"/>
              <a:t>Ltd/</a:t>
            </a:r>
            <a:r>
              <a:rPr lang="en-GB" altLang="en-US" dirty="0" err="1" smtClean="0"/>
              <a:t>Twinpier</a:t>
            </a:r>
            <a:r>
              <a:rPr lang="en-GB" altLang="en-US" dirty="0" smtClean="0"/>
              <a:t> </a:t>
            </a:r>
            <a:r>
              <a:rPr lang="en-GB" altLang="en-US" dirty="0"/>
              <a:t>Debt Management </a:t>
            </a:r>
            <a:r>
              <a:rPr lang="en-GB" altLang="en-US" dirty="0" smtClean="0"/>
              <a:t>Agency</a:t>
            </a:r>
          </a:p>
          <a:p>
            <a:pPr lvl="1"/>
            <a:r>
              <a:rPr lang="en-GB" altLang="en-US" dirty="0" smtClean="0"/>
              <a:t>Funded by Barclays and Friends Provident Foundation </a:t>
            </a:r>
            <a:endParaRPr lang="en-GB" altLang="en-US" dirty="0"/>
          </a:p>
          <a:p>
            <a:endParaRPr lang="en-GB" b="1" dirty="0" smtClean="0"/>
          </a:p>
          <a:p>
            <a:endParaRPr lang="en-GB" b="1" dirty="0" smtClean="0"/>
          </a:p>
          <a:p>
            <a:pPr lvl="1"/>
            <a:endParaRPr lang="en-GB" b="1" dirty="0" smtClean="0"/>
          </a:p>
          <a:p>
            <a:pPr lvl="1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362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400" dirty="0" smtClean="0">
                <a:solidFill>
                  <a:schemeClr val="bg1"/>
                </a:solidFill>
              </a:rPr>
              <a:t>BAC / SCU / TDMA </a:t>
            </a:r>
            <a:endParaRPr lang="en-GB" altLang="en-US" sz="4400" dirty="0">
              <a:solidFill>
                <a:schemeClr val="bg1"/>
              </a:solidFill>
            </a:endParaRP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08761"/>
            <a:ext cx="10515600" cy="4000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Linking up money advice and credit union services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To tackle </a:t>
            </a:r>
            <a:r>
              <a:rPr lang="en-GB" altLang="en-US" dirty="0" smtClean="0"/>
              <a:t>over-indebtedness </a:t>
            </a:r>
            <a:r>
              <a:rPr lang="en-GB" altLang="en-US" dirty="0"/>
              <a:t>and financial exclusion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A strategic and innovative development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A 12-month pilot project </a:t>
            </a:r>
            <a:r>
              <a:rPr lang="en-GB" altLang="en-US" dirty="0" smtClean="0"/>
              <a:t>– based on mutual referrals </a:t>
            </a:r>
            <a:endParaRPr lang="en-GB" altLang="en-US" dirty="0"/>
          </a:p>
          <a:p>
            <a:pPr lvl="1">
              <a:lnSpc>
                <a:spcPct val="90000"/>
              </a:lnSpc>
            </a:pPr>
            <a:r>
              <a:rPr lang="en-GB" altLang="en-US" dirty="0"/>
              <a:t>A part-time SCU debt support worker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SCU outreach sessions at BAC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SCU designated appointments at BAC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Capacity for SCU referrals to </a:t>
            </a:r>
            <a:r>
              <a:rPr lang="en-GB" altLang="en-US" dirty="0" err="1"/>
              <a:t>Twinpier</a:t>
            </a:r>
            <a:endParaRPr lang="en-GB" altLang="en-US" dirty="0"/>
          </a:p>
          <a:p>
            <a:pPr lvl="1">
              <a:lnSpc>
                <a:spcPct val="90000"/>
              </a:lnSpc>
            </a:pPr>
            <a:r>
              <a:rPr lang="en-GB" altLang="en-US" dirty="0"/>
              <a:t>Access to credit union membership for BAC clients </a:t>
            </a:r>
          </a:p>
          <a:p>
            <a:pPr lvl="1">
              <a:lnSpc>
                <a:spcPct val="90000"/>
              </a:lnSpc>
            </a:pPr>
            <a:endParaRPr lang="en-GB" alt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400" dirty="0">
                <a:solidFill>
                  <a:schemeClr val="bg1"/>
                </a:solidFill>
              </a:rPr>
              <a:t>CU </a:t>
            </a:r>
            <a:r>
              <a:rPr lang="en-GB" altLang="en-US" sz="4400" dirty="0" smtClean="0">
                <a:solidFill>
                  <a:schemeClr val="bg1"/>
                </a:solidFill>
              </a:rPr>
              <a:t>referrals to </a:t>
            </a:r>
            <a:r>
              <a:rPr lang="en-GB" altLang="en-US" sz="4400" dirty="0">
                <a:solidFill>
                  <a:schemeClr val="bg1"/>
                </a:solidFill>
              </a:rPr>
              <a:t>Advice Agency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78280"/>
            <a:ext cx="10515600" cy="469868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3200" dirty="0" smtClean="0"/>
              <a:t>Issues that arose for Advice agencies </a:t>
            </a:r>
          </a:p>
          <a:p>
            <a:pPr lvl="1"/>
            <a:r>
              <a:rPr lang="en-GB" altLang="en-US" sz="2800" dirty="0" smtClean="0"/>
              <a:t>Credit union </a:t>
            </a:r>
            <a:r>
              <a:rPr lang="en-GB" altLang="en-US" sz="2800" dirty="0"/>
              <a:t>k</a:t>
            </a:r>
            <a:r>
              <a:rPr lang="en-GB" altLang="en-US" sz="2800" dirty="0" smtClean="0"/>
              <a:t>nowing </a:t>
            </a:r>
            <a:r>
              <a:rPr lang="en-GB" altLang="en-US" sz="2800" dirty="0"/>
              <a:t>when to refer</a:t>
            </a:r>
          </a:p>
          <a:p>
            <a:pPr lvl="1"/>
            <a:r>
              <a:rPr lang="en-GB" altLang="en-US" sz="2800" dirty="0" smtClean="0"/>
              <a:t>Credit union making </a:t>
            </a:r>
            <a:r>
              <a:rPr lang="en-GB" altLang="en-US" sz="2800" dirty="0"/>
              <a:t>appropriate referrals</a:t>
            </a:r>
          </a:p>
          <a:p>
            <a:pPr lvl="1"/>
            <a:r>
              <a:rPr lang="en-GB" altLang="en-US" sz="2800" dirty="0"/>
              <a:t>Need for a filter system </a:t>
            </a:r>
          </a:p>
          <a:p>
            <a:pPr lvl="1"/>
            <a:r>
              <a:rPr lang="en-GB" altLang="en-US" sz="2800" dirty="0"/>
              <a:t>Not every financial problem is a referral</a:t>
            </a:r>
          </a:p>
          <a:p>
            <a:pPr lvl="1"/>
            <a:r>
              <a:rPr lang="en-GB" altLang="en-US" sz="2800" dirty="0"/>
              <a:t>Need for preparation and support</a:t>
            </a:r>
          </a:p>
          <a:p>
            <a:pPr lvl="1"/>
            <a:r>
              <a:rPr lang="en-GB" altLang="en-US" sz="2800" dirty="0"/>
              <a:t>Efficiency and professionalism</a:t>
            </a:r>
          </a:p>
          <a:p>
            <a:pPr lvl="1"/>
            <a:r>
              <a:rPr lang="en-GB" altLang="en-US" sz="2800" dirty="0" smtClean="0"/>
              <a:t>Ongoing communication with the credit union </a:t>
            </a:r>
            <a:endParaRPr lang="en-GB" alt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400" dirty="0">
                <a:solidFill>
                  <a:schemeClr val="bg1"/>
                </a:solidFill>
              </a:rPr>
              <a:t>Advice </a:t>
            </a:r>
            <a:r>
              <a:rPr lang="en-GB" altLang="en-US" sz="4400" dirty="0" smtClean="0">
                <a:solidFill>
                  <a:schemeClr val="bg1"/>
                </a:solidFill>
              </a:rPr>
              <a:t>agency referrals </a:t>
            </a:r>
            <a:r>
              <a:rPr lang="en-GB" altLang="en-US" sz="4400" dirty="0">
                <a:solidFill>
                  <a:schemeClr val="bg1"/>
                </a:solidFill>
              </a:rPr>
              <a:t>to CU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1641"/>
            <a:ext cx="10515600" cy="3596640"/>
          </a:xfrm>
        </p:spPr>
        <p:txBody>
          <a:bodyPr/>
          <a:lstStyle/>
          <a:p>
            <a:r>
              <a:rPr lang="en-GB" altLang="en-US" sz="3200" dirty="0"/>
              <a:t>Differing </a:t>
            </a:r>
            <a:r>
              <a:rPr lang="en-GB" altLang="en-US" sz="3200" dirty="0" smtClean="0"/>
              <a:t>approaches among advisers</a:t>
            </a:r>
            <a:endParaRPr lang="en-GB" altLang="en-US" sz="3200" dirty="0"/>
          </a:p>
          <a:p>
            <a:pPr lvl="1"/>
            <a:r>
              <a:rPr lang="en-GB" altLang="en-US" sz="2800" dirty="0"/>
              <a:t>Very cautious to proactive encouragement</a:t>
            </a:r>
          </a:p>
          <a:p>
            <a:r>
              <a:rPr lang="en-GB" altLang="en-US" sz="3200" dirty="0"/>
              <a:t>Adviser concerns</a:t>
            </a:r>
          </a:p>
          <a:p>
            <a:pPr lvl="1"/>
            <a:r>
              <a:rPr lang="en-GB" altLang="en-US" sz="2800" dirty="0"/>
              <a:t>Financial promotions legislation</a:t>
            </a:r>
          </a:p>
          <a:p>
            <a:pPr lvl="1"/>
            <a:r>
              <a:rPr lang="en-GB" altLang="en-US" sz="2800" dirty="0"/>
              <a:t>Agency independence</a:t>
            </a:r>
          </a:p>
          <a:p>
            <a:pPr lvl="1"/>
            <a:r>
              <a:rPr lang="en-GB" altLang="en-US" sz="2800" dirty="0"/>
              <a:t>Borrowing to get out of debt</a:t>
            </a:r>
          </a:p>
          <a:p>
            <a:pPr lvl="1"/>
            <a:r>
              <a:rPr lang="en-GB" altLang="en-US" sz="2800" dirty="0"/>
              <a:t>Current, savings and loan accounts in one organisation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Advice agency referrals to CU</a:t>
            </a:r>
            <a:endParaRPr lang="en-GB" altLang="en-US" sz="4400" dirty="0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607040" cy="4351338"/>
          </a:xfrm>
        </p:spPr>
        <p:txBody>
          <a:bodyPr/>
          <a:lstStyle/>
          <a:p>
            <a:r>
              <a:rPr lang="en-GB" altLang="en-US" sz="3200" dirty="0"/>
              <a:t>Some credit union </a:t>
            </a:r>
            <a:r>
              <a:rPr lang="en-GB" altLang="en-US" sz="3200" dirty="0" smtClean="0"/>
              <a:t>concerns about Advice agency referrals </a:t>
            </a:r>
            <a:endParaRPr lang="en-GB" altLang="en-US" sz="3200" dirty="0"/>
          </a:p>
          <a:p>
            <a:pPr lvl="1"/>
            <a:r>
              <a:rPr lang="en-GB" altLang="en-US" sz="2800" dirty="0" smtClean="0"/>
              <a:t>Supporting unrealistic </a:t>
            </a:r>
            <a:r>
              <a:rPr lang="en-GB" altLang="en-US" sz="2800" dirty="0"/>
              <a:t>client expectations</a:t>
            </a:r>
          </a:p>
          <a:p>
            <a:pPr lvl="1"/>
            <a:r>
              <a:rPr lang="en-GB" altLang="en-US" sz="2800" dirty="0" smtClean="0"/>
              <a:t>A lack of assessment </a:t>
            </a:r>
            <a:r>
              <a:rPr lang="en-GB" altLang="en-US" sz="2800" dirty="0"/>
              <a:t>of </a:t>
            </a:r>
            <a:r>
              <a:rPr lang="en-GB" altLang="en-US" sz="2800" dirty="0" smtClean="0"/>
              <a:t>risk – not all clients can be granted a loan</a:t>
            </a:r>
            <a:endParaRPr lang="en-GB" altLang="en-US" sz="2800" dirty="0"/>
          </a:p>
          <a:p>
            <a:pPr lvl="1"/>
            <a:r>
              <a:rPr lang="en-GB" altLang="en-US" sz="2800" dirty="0"/>
              <a:t>Responsibility for loan </a:t>
            </a:r>
            <a:r>
              <a:rPr lang="en-GB" altLang="en-US" sz="2800" dirty="0" smtClean="0"/>
              <a:t>decision must be the credit union’s</a:t>
            </a:r>
            <a:endParaRPr lang="en-GB" altLang="en-US" sz="2800" dirty="0"/>
          </a:p>
          <a:p>
            <a:pPr lvl="1"/>
            <a:r>
              <a:rPr lang="en-GB" altLang="en-US" sz="2800" dirty="0"/>
              <a:t>Understanding the nature of the </a:t>
            </a:r>
            <a:r>
              <a:rPr lang="en-GB" altLang="en-US" sz="2800" dirty="0" smtClean="0"/>
              <a:t>credit union business</a:t>
            </a:r>
            <a:endParaRPr lang="en-GB" altLang="en-US" sz="2800" dirty="0"/>
          </a:p>
          <a:p>
            <a:pPr lvl="1"/>
            <a:r>
              <a:rPr lang="en-GB" altLang="en-US" sz="2800" dirty="0"/>
              <a:t>Managing loan default </a:t>
            </a:r>
            <a:r>
              <a:rPr lang="en-GB" altLang="en-US" sz="2800" dirty="0" smtClean="0"/>
              <a:t>(when the client returns to the CAB)</a:t>
            </a:r>
            <a:endParaRPr lang="en-GB" alt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400" dirty="0" smtClean="0">
                <a:solidFill>
                  <a:schemeClr val="bg1"/>
                </a:solidFill>
              </a:rPr>
              <a:t>Learning from the project</a:t>
            </a:r>
            <a:endParaRPr lang="en-GB" altLang="en-US" sz="4400" dirty="0">
              <a:solidFill>
                <a:schemeClr val="bg1"/>
              </a:solidFill>
            </a:endParaRP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1"/>
            <a:ext cx="10515600" cy="4846320"/>
          </a:xfrm>
        </p:spPr>
        <p:txBody>
          <a:bodyPr/>
          <a:lstStyle/>
          <a:p>
            <a:r>
              <a:rPr lang="en-GB" altLang="en-US" dirty="0" smtClean="0"/>
              <a:t>Seemingly common vision and purpose</a:t>
            </a:r>
          </a:p>
          <a:p>
            <a:pPr lvl="1"/>
            <a:r>
              <a:rPr lang="en-GB" altLang="en-US" dirty="0" smtClean="0"/>
              <a:t>Could </a:t>
            </a:r>
            <a:r>
              <a:rPr lang="en-GB" altLang="en-US" dirty="0"/>
              <a:t>mask important differences</a:t>
            </a:r>
          </a:p>
          <a:p>
            <a:pPr lvl="1"/>
            <a:r>
              <a:rPr lang="en-GB" altLang="en-US" dirty="0"/>
              <a:t>Assumptions, beliefs, perspectives and </a:t>
            </a:r>
            <a:r>
              <a:rPr lang="en-GB" altLang="en-US" dirty="0" smtClean="0"/>
              <a:t>interests vary</a:t>
            </a:r>
            <a:endParaRPr lang="en-GB" altLang="en-US" dirty="0"/>
          </a:p>
          <a:p>
            <a:pPr lvl="1"/>
            <a:r>
              <a:rPr lang="en-GB" altLang="en-US" dirty="0"/>
              <a:t>Differing expectations and concerns</a:t>
            </a:r>
          </a:p>
          <a:p>
            <a:r>
              <a:rPr lang="en-GB" altLang="en-US" dirty="0" smtClean="0"/>
              <a:t>Need for mutual </a:t>
            </a:r>
            <a:r>
              <a:rPr lang="en-GB" altLang="en-US" dirty="0"/>
              <a:t>recognition and acceptance </a:t>
            </a:r>
            <a:r>
              <a:rPr lang="en-GB" altLang="en-US" dirty="0" smtClean="0"/>
              <a:t>between agencies </a:t>
            </a:r>
            <a:endParaRPr lang="en-GB" altLang="en-US" dirty="0"/>
          </a:p>
          <a:p>
            <a:pPr lvl="1"/>
            <a:r>
              <a:rPr lang="en-GB" altLang="en-US" dirty="0" smtClean="0"/>
              <a:t>In the context </a:t>
            </a:r>
            <a:r>
              <a:rPr lang="en-GB" altLang="en-US" dirty="0"/>
              <a:t>of collaborative </a:t>
            </a:r>
            <a:r>
              <a:rPr lang="en-GB" altLang="en-US" dirty="0" smtClean="0"/>
              <a:t>working</a:t>
            </a:r>
          </a:p>
          <a:p>
            <a:r>
              <a:rPr lang="en-GB" altLang="en-US" dirty="0"/>
              <a:t>Success </a:t>
            </a:r>
            <a:r>
              <a:rPr lang="en-GB" altLang="en-US" dirty="0" smtClean="0"/>
              <a:t>depended </a:t>
            </a:r>
            <a:r>
              <a:rPr lang="en-GB" altLang="en-US" dirty="0"/>
              <a:t>on:</a:t>
            </a:r>
          </a:p>
          <a:p>
            <a:pPr lvl="1"/>
            <a:r>
              <a:rPr lang="en-GB" altLang="en-US" dirty="0"/>
              <a:t>getting the dynamics of the relationship right</a:t>
            </a:r>
          </a:p>
          <a:p>
            <a:pPr lvl="1"/>
            <a:r>
              <a:rPr lang="en-GB" altLang="en-US" dirty="0"/>
              <a:t>external funding and support</a:t>
            </a:r>
          </a:p>
          <a:p>
            <a:pPr lvl="1"/>
            <a:r>
              <a:rPr lang="en-GB" altLang="en-US" dirty="0"/>
              <a:t>linking up with money guidance and financial capability education</a:t>
            </a:r>
          </a:p>
          <a:p>
            <a:pPr lvl="1"/>
            <a:r>
              <a:rPr lang="en-GB" altLang="en-US" dirty="0"/>
              <a:t>Building upon strategic and holistic approach 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94023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 smtClean="0">
                <a:solidFill>
                  <a:schemeClr val="bg1"/>
                </a:solidFill>
              </a:rPr>
              <a:t>Further learning points from the project </a:t>
            </a:r>
            <a:endParaRPr lang="en-GB" altLang="en-US" sz="3600" dirty="0">
              <a:solidFill>
                <a:schemeClr val="bg1"/>
              </a:solidFill>
            </a:endParaRP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78280"/>
            <a:ext cx="10515600" cy="4698683"/>
          </a:xfrm>
        </p:spPr>
        <p:txBody>
          <a:bodyPr/>
          <a:lstStyle/>
          <a:p>
            <a:pPr lvl="1"/>
            <a:r>
              <a:rPr lang="en-GB" altLang="en-US" dirty="0"/>
              <a:t>Advice agency capacity</a:t>
            </a:r>
          </a:p>
          <a:p>
            <a:pPr lvl="2"/>
            <a:r>
              <a:rPr lang="en-GB" altLang="en-US" dirty="0"/>
              <a:t>And credit union access to </a:t>
            </a:r>
            <a:r>
              <a:rPr lang="en-GB" altLang="en-US" dirty="0" smtClean="0"/>
              <a:t>preferential appointments</a:t>
            </a:r>
            <a:endParaRPr lang="en-GB" altLang="en-US" dirty="0"/>
          </a:p>
          <a:p>
            <a:pPr lvl="1"/>
            <a:r>
              <a:rPr lang="en-GB" altLang="en-US" dirty="0"/>
              <a:t>Credit union administration</a:t>
            </a:r>
          </a:p>
          <a:p>
            <a:pPr lvl="2"/>
            <a:r>
              <a:rPr lang="en-GB" altLang="en-US" dirty="0"/>
              <a:t>Embedding the debt support </a:t>
            </a:r>
            <a:r>
              <a:rPr lang="en-GB" altLang="en-US" dirty="0" smtClean="0"/>
              <a:t>function</a:t>
            </a:r>
          </a:p>
          <a:p>
            <a:pPr lvl="1"/>
            <a:r>
              <a:rPr lang="en-GB" altLang="en-US" dirty="0"/>
              <a:t>Not just debt advice and affordable loans</a:t>
            </a:r>
          </a:p>
          <a:p>
            <a:pPr lvl="2"/>
            <a:r>
              <a:rPr lang="en-GB" altLang="en-US" dirty="0"/>
              <a:t>Income maximisation</a:t>
            </a:r>
          </a:p>
          <a:p>
            <a:pPr lvl="2"/>
            <a:r>
              <a:rPr lang="en-GB" altLang="en-US" dirty="0"/>
              <a:t>Focus on range of CU products and services</a:t>
            </a:r>
          </a:p>
          <a:p>
            <a:pPr lvl="2"/>
            <a:r>
              <a:rPr lang="en-GB" altLang="en-US" dirty="0"/>
              <a:t>Savings, current accounts, </a:t>
            </a:r>
            <a:r>
              <a:rPr lang="en-GB" altLang="en-US" dirty="0" smtClean="0"/>
              <a:t>insurance</a:t>
            </a:r>
          </a:p>
          <a:p>
            <a:pPr lvl="1"/>
            <a:r>
              <a:rPr lang="en-GB" altLang="en-US" dirty="0" smtClean="0"/>
              <a:t>Necessity of a strategic focus and acknowledgement of contested issues</a:t>
            </a:r>
          </a:p>
          <a:p>
            <a:pPr lvl="1"/>
            <a:r>
              <a:rPr lang="en-GB" altLang="en-US" dirty="0"/>
              <a:t>Commitment of board or </a:t>
            </a:r>
            <a:r>
              <a:rPr lang="en-GB" altLang="en-US" dirty="0" smtClean="0"/>
              <a:t>trustees</a:t>
            </a:r>
          </a:p>
          <a:p>
            <a:pPr lvl="1"/>
            <a:r>
              <a:rPr lang="en-GB" altLang="en-US" dirty="0"/>
              <a:t>Engagement of staff</a:t>
            </a:r>
          </a:p>
          <a:p>
            <a:pPr lvl="1"/>
            <a:endParaRPr lang="en-GB" altLang="en-US" sz="2800" dirty="0"/>
          </a:p>
          <a:p>
            <a:pPr lvl="1"/>
            <a:endParaRPr lang="en-GB" altLang="en-US" sz="2800" dirty="0"/>
          </a:p>
          <a:p>
            <a:pPr lvl="1"/>
            <a:endParaRPr lang="en-GB" altLang="en-US" sz="2800" dirty="0" smtClean="0"/>
          </a:p>
          <a:p>
            <a:pPr lvl="1"/>
            <a:endParaRPr lang="en-GB" altLang="en-US" sz="2800" dirty="0"/>
          </a:p>
          <a:p>
            <a:pPr lvl="1"/>
            <a:endParaRPr lang="en-GB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ABCUL / Citizens Advice Connect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2120"/>
            <a:ext cx="10515600" cy="4454843"/>
          </a:xfrm>
        </p:spPr>
        <p:txBody>
          <a:bodyPr/>
          <a:lstStyle/>
          <a:p>
            <a:r>
              <a:rPr lang="en-GB" dirty="0" smtClean="0"/>
              <a:t>One example of project working (from Connect literature)</a:t>
            </a:r>
          </a:p>
          <a:p>
            <a:pPr lvl="1"/>
            <a:r>
              <a:rPr lang="en-GB" sz="2800" dirty="0" smtClean="0"/>
              <a:t>“Worksop </a:t>
            </a:r>
            <a:r>
              <a:rPr lang="en-GB" sz="2800" dirty="0"/>
              <a:t>Credit Union </a:t>
            </a:r>
            <a:r>
              <a:rPr lang="en-GB" sz="2800" dirty="0" smtClean="0"/>
              <a:t>and Bassetlaw CAB. The </a:t>
            </a:r>
            <a:r>
              <a:rPr lang="en-GB" sz="2800" dirty="0"/>
              <a:t>two organisations have </a:t>
            </a:r>
            <a:r>
              <a:rPr lang="en-GB" sz="2800" dirty="0" smtClean="0"/>
              <a:t>been working </a:t>
            </a:r>
            <a:r>
              <a:rPr lang="en-GB" sz="2800" dirty="0"/>
              <a:t>closely together since </a:t>
            </a:r>
            <a:r>
              <a:rPr lang="en-GB" sz="2800" dirty="0" smtClean="0"/>
              <a:t>before the </a:t>
            </a:r>
            <a:r>
              <a:rPr lang="en-GB" sz="2800" dirty="0"/>
              <a:t>start of the Connect project </a:t>
            </a:r>
            <a:r>
              <a:rPr lang="en-GB" sz="2800" dirty="0" smtClean="0"/>
              <a:t>and were </a:t>
            </a:r>
            <a:r>
              <a:rPr lang="en-GB" sz="2800" dirty="0"/>
              <a:t>used as one of the examples </a:t>
            </a:r>
            <a:r>
              <a:rPr lang="en-GB" sz="2800" dirty="0" smtClean="0"/>
              <a:t>of good </a:t>
            </a:r>
            <a:r>
              <a:rPr lang="en-GB" sz="2800" dirty="0"/>
              <a:t>partnership working at the start </a:t>
            </a:r>
            <a:r>
              <a:rPr lang="en-GB" sz="2800" dirty="0" smtClean="0"/>
              <a:t>of the </a:t>
            </a:r>
            <a:r>
              <a:rPr lang="en-GB" sz="2800" dirty="0"/>
              <a:t>project. The managers of </a:t>
            </a:r>
            <a:r>
              <a:rPr lang="en-GB" sz="2800" dirty="0" smtClean="0"/>
              <a:t>both organisations </a:t>
            </a:r>
            <a:r>
              <a:rPr lang="en-GB" sz="2800" dirty="0"/>
              <a:t>are on the </a:t>
            </a:r>
            <a:r>
              <a:rPr lang="en-GB" sz="2800" dirty="0" smtClean="0"/>
              <a:t>other’s Board. They </a:t>
            </a:r>
            <a:r>
              <a:rPr lang="en-GB" sz="2800" dirty="0"/>
              <a:t>have introduced a system of </a:t>
            </a:r>
            <a:r>
              <a:rPr lang="en-GB" sz="2800" dirty="0" smtClean="0"/>
              <a:t>fast referrals </a:t>
            </a:r>
            <a:r>
              <a:rPr lang="en-GB" sz="2800" dirty="0"/>
              <a:t>and are currently looking </a:t>
            </a:r>
            <a:r>
              <a:rPr lang="en-GB" sz="2800" dirty="0" smtClean="0"/>
              <a:t>at developing </a:t>
            </a:r>
            <a:r>
              <a:rPr lang="en-GB" sz="2800" dirty="0"/>
              <a:t>shared </a:t>
            </a:r>
            <a:r>
              <a:rPr lang="en-GB" sz="2800" dirty="0" smtClean="0"/>
              <a:t>services”.</a:t>
            </a:r>
          </a:p>
          <a:p>
            <a:pPr lvl="1"/>
            <a:r>
              <a:rPr lang="en-GB" sz="2800" dirty="0" smtClean="0"/>
              <a:t>Worksop Credit Union now 2 Shires Credit Union Ltd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5666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80d0da5e-a245-4efa-8bfd-ee10c216c58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618</Words>
  <Application>Microsoft Office PowerPoint</Application>
  <PresentationFormat>Custom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Credit unions and advice agencies working together</vt:lpstr>
      <vt:lpstr>Two past projects </vt:lpstr>
      <vt:lpstr>BAC / SCU / TDMA </vt:lpstr>
      <vt:lpstr>CU referrals to Advice Agency</vt:lpstr>
      <vt:lpstr>Advice agency referrals to CU</vt:lpstr>
      <vt:lpstr>Advice agency referrals to CU</vt:lpstr>
      <vt:lpstr>Learning from the project</vt:lpstr>
      <vt:lpstr>Further learning points from the project </vt:lpstr>
      <vt:lpstr>ABCUL / Citizens Advice Connect</vt:lpstr>
      <vt:lpstr>Shattering the myths (Connect) 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Scott, Geoff</dc:creator>
  <cp:lastModifiedBy>Paul AJ</cp:lastModifiedBy>
  <cp:revision>31</cp:revision>
  <dcterms:created xsi:type="dcterms:W3CDTF">2015-06-17T10:53:01Z</dcterms:created>
  <dcterms:modified xsi:type="dcterms:W3CDTF">2018-09-18T23:04:54Z</dcterms:modified>
</cp:coreProperties>
</file>