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sldIdLst>
    <p:sldId id="256" r:id="rId2"/>
    <p:sldId id="275" r:id="rId3"/>
    <p:sldId id="276" r:id="rId4"/>
    <p:sldId id="286" r:id="rId5"/>
    <p:sldId id="284" r:id="rId6"/>
    <p:sldId id="290" r:id="rId7"/>
    <p:sldId id="291" r:id="rId8"/>
    <p:sldId id="287" r:id="rId9"/>
    <p:sldId id="288" r:id="rId10"/>
    <p:sldId id="2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017DC3"/>
    <a:srgbClr val="91E4F7"/>
    <a:srgbClr val="F5F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4" autoAdjust="0"/>
    <p:restoredTop sz="93100" autoAdjust="0"/>
  </p:normalViewPr>
  <p:slideViewPr>
    <p:cSldViewPr snapToGrid="0">
      <p:cViewPr>
        <p:scale>
          <a:sx n="66" d="100"/>
          <a:sy n="66" d="100"/>
        </p:scale>
        <p:origin x="-1728" y="-1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5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F1157-3EC3-477B-AEBB-DD48716E6042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9D339-3644-4647-9D7B-E8A2737B4A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0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B1608B-601A-431A-874B-F7363C8CB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AFC98CC-79A5-4E2F-A0D0-57E3801A3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C11A77-51C1-4C87-9BD5-AA613DF5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892C-77D1-4AE0-9BE5-F02D0C0670A3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C13223-5761-4A7C-B0BB-441FD3FA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B8F684-51AE-4406-B79B-09954A6B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3634-5408-47BE-87E9-72483757A9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E07DF91-1463-45B9-A105-17588C53E1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8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F90659-CDD7-4D1E-97B9-7D4134CAE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9727E56-0196-4289-A25C-E796D13AB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DDA08A-F2AC-4265-8539-775774F61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892C-77D1-4AE0-9BE5-F02D0C0670A3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471E6C-C6D9-43A8-9247-2776E8693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AF630B-7904-4A11-B8C4-06181A4F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3634-5408-47BE-87E9-72483757A9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28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E1B18E1-3598-4AAF-AB19-FDC86615C026}"/>
              </a:ext>
            </a:extLst>
          </p:cNvPr>
          <p:cNvSpPr/>
          <p:nvPr userDrawn="1"/>
        </p:nvSpPr>
        <p:spPr>
          <a:xfrm>
            <a:off x="0" y="0"/>
            <a:ext cx="838201" cy="6858000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632CCE8-5DA3-4A45-88B7-984F2B9AB2FB}"/>
              </a:ext>
            </a:extLst>
          </p:cNvPr>
          <p:cNvSpPr/>
          <p:nvPr userDrawn="1"/>
        </p:nvSpPr>
        <p:spPr>
          <a:xfrm rot="5400000">
            <a:off x="5676900" y="342900"/>
            <a:ext cx="838200" cy="12192000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Triangle 12">
            <a:extLst>
              <a:ext uri="{FF2B5EF4-FFF2-40B4-BE49-F238E27FC236}">
                <a16:creationId xmlns="" xmlns:a16="http://schemas.microsoft.com/office/drawing/2014/main" id="{621E7531-0557-4DC7-AFCC-0B7B7B58A3A5}"/>
              </a:ext>
            </a:extLst>
          </p:cNvPr>
          <p:cNvSpPr/>
          <p:nvPr userDrawn="1"/>
        </p:nvSpPr>
        <p:spPr>
          <a:xfrm>
            <a:off x="1" y="5384800"/>
            <a:ext cx="1981200" cy="1473200"/>
          </a:xfrm>
          <a:prstGeom prst="rtTriangle">
            <a:avLst/>
          </a:prstGeom>
          <a:solidFill>
            <a:srgbClr val="01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F1FA41A-B225-47A1-89C6-260A398812BE}"/>
              </a:ext>
            </a:extLst>
          </p:cNvPr>
          <p:cNvSpPr txBox="1"/>
          <p:nvPr userDrawn="1"/>
        </p:nvSpPr>
        <p:spPr>
          <a:xfrm>
            <a:off x="9359901" y="6337349"/>
            <a:ext cx="2514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ABCUL 2018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348A52F-CA08-4571-81F3-1E51DD30C8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312" y="73367"/>
            <a:ext cx="1882588" cy="123899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1707776"/>
            <a:ext cx="11036300" cy="43120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1" y="365129"/>
            <a:ext cx="924411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9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6C265B-E2BE-499B-9724-E00633833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1CCAD-5C6E-4210-B5CC-BCA6C268A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8FAD898-94B7-4B57-875F-48CAD0669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531C7A-5141-4EEA-ACD2-6E08A881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892C-77D1-4AE0-9BE5-F02D0C0670A3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246C119-E0A0-470A-86CB-33B3A794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82AF6D5-0237-4DCB-8FE7-8DDAE3A4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3634-5408-47BE-87E9-72483757A9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3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548AC8-024C-497B-BE71-32F54481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9"/>
            <a:ext cx="928584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FEE9A0-07B8-40D2-B005-F4116D18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25A08FA-7797-407E-84C2-9BCF704BB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ABFCC7B-5BD5-417A-92DA-DD6CDA060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816B32A-034D-4AAB-9548-3A8CF6633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8FD55F2-EBAE-4EAA-9458-AF9EE47E1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892C-77D1-4AE0-9BE5-F02D0C0670A3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4AB466B-A686-4BB4-A6DC-E77608B5A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AE6FBBC-A634-40FB-9081-FAC2A46A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3634-5408-47BE-87E9-72483757A9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6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EF00C-1ABC-4729-AB5C-07155DF1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1B3F5B1-885F-47F8-BCBC-12BC12866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892C-77D1-4AE0-9BE5-F02D0C0670A3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5A39AF2-4B26-4AB6-B888-B97C178A8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2A09481-D37F-41DA-AB9E-A4DC211D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3634-5408-47BE-87E9-72483757A9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0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4380B2A-8349-4BFE-8826-8FD4D1B4E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892C-77D1-4AE0-9BE5-F02D0C0670A3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B16915-4D1D-4D35-99E9-75F24FC4D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3016AD9-9BCD-4E03-8689-AF5A0D1E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3634-5408-47BE-87E9-72483757A9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8E4969-7650-40F9-9E9A-BA4BD8F6D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40178F-7DC1-4C4E-8A00-A157F640C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4DA8074-2632-4D5F-A503-2FD3C28EC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B7B6085-F5F5-4501-A92B-3F04A130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892C-77D1-4AE0-9BE5-F02D0C0670A3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2FFB01-6F77-4273-BECC-F7BAD1E6C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0A651C0-93D3-442A-AD69-477C427B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3634-5408-47BE-87E9-72483757A9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90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1AE50B-3674-4B96-BB5D-A1E9E4E3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C67E4FA-5E22-4E7B-BC2B-5EBBB1F488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85DD325-F25C-4E21-AE7E-C06A2EC42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F81290B-51B9-4215-A888-C4AED146D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892C-77D1-4AE0-9BE5-F02D0C0670A3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0351A9A-8782-43B2-A724-437B2F84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A30D12-F74E-4E54-8A0B-58E2307A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3634-5408-47BE-87E9-72483757A9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2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6BE9F8-D2D0-419A-8B3C-FE417178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E626EAF-5A79-46F8-BC0E-573BEE8B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B82033-B7B3-4B9C-8D08-5D65BAC3E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892C-77D1-4AE0-9BE5-F02D0C0670A3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DF746A-B7D9-417B-80D1-BEE73248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056A4F-6CB4-412D-A5F8-E5C3E4C1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3634-5408-47BE-87E9-72483757A9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8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5BA0001-8B09-46B1-82D8-2575A5A33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9"/>
            <a:ext cx="93681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5CBB-85C6-4534-B09D-BFE701F41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C58C8A-95AF-44D7-904E-2842E17BA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9892C-77D1-4AE0-9BE5-F02D0C0670A3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C644BE-2D59-4CB8-8238-99DB9379E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EB249D-D4A1-4615-BB9B-418AB5946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63634-5408-47BE-87E9-72483757A9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E1B18E1-3598-4AAF-AB19-FDC86615C026}"/>
              </a:ext>
            </a:extLst>
          </p:cNvPr>
          <p:cNvSpPr/>
          <p:nvPr/>
        </p:nvSpPr>
        <p:spPr>
          <a:xfrm>
            <a:off x="0" y="0"/>
            <a:ext cx="838201" cy="6858000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632CCE8-5DA3-4A45-88B7-984F2B9AB2FB}"/>
              </a:ext>
            </a:extLst>
          </p:cNvPr>
          <p:cNvSpPr/>
          <p:nvPr/>
        </p:nvSpPr>
        <p:spPr>
          <a:xfrm rot="5400000">
            <a:off x="5676900" y="342900"/>
            <a:ext cx="838200" cy="12192000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="" xmlns:a16="http://schemas.microsoft.com/office/drawing/2014/main" id="{621E7531-0557-4DC7-AFCC-0B7B7B58A3A5}"/>
              </a:ext>
            </a:extLst>
          </p:cNvPr>
          <p:cNvSpPr/>
          <p:nvPr/>
        </p:nvSpPr>
        <p:spPr>
          <a:xfrm>
            <a:off x="1" y="5384800"/>
            <a:ext cx="1981200" cy="1473200"/>
          </a:xfrm>
          <a:prstGeom prst="rtTriangle">
            <a:avLst/>
          </a:prstGeom>
          <a:solidFill>
            <a:srgbClr val="01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348A52F-CA08-4571-81F3-1E51DD30C80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312" y="73367"/>
            <a:ext cx="1882588" cy="12389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F1FA41A-B225-47A1-89C6-260A398812BE}"/>
              </a:ext>
            </a:extLst>
          </p:cNvPr>
          <p:cNvSpPr txBox="1"/>
          <p:nvPr/>
        </p:nvSpPr>
        <p:spPr>
          <a:xfrm>
            <a:off x="9359901" y="6337349"/>
            <a:ext cx="2514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ABCUL 2018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8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en-US" sz="4400" kern="1200" noProof="0" dirty="0">
          <a:solidFill>
            <a:srgbClr val="017DC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>
          <a:solidFill>
            <a:srgbClr val="00ADEF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B0F0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0F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0F0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9D11CD8-2424-4E7B-A81B-2A63D705F187}"/>
              </a:ext>
            </a:extLst>
          </p:cNvPr>
          <p:cNvSpPr txBox="1"/>
          <p:nvPr/>
        </p:nvSpPr>
        <p:spPr>
          <a:xfrm>
            <a:off x="409075" y="1444291"/>
            <a:ext cx="5582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Overview of credit unions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6540500" y="5639152"/>
            <a:ext cx="5651500" cy="12188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tabLst>
                <a:tab pos="5029200" algn="l"/>
                <a:tab pos="5207000" algn="l"/>
              </a:tabLst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1" y="149231"/>
            <a:ext cx="8991599" cy="930271"/>
          </a:xfrm>
        </p:spPr>
        <p:txBody>
          <a:bodyPr>
            <a:normAutofit/>
          </a:bodyPr>
          <a:lstStyle/>
          <a:p>
            <a:r>
              <a:rPr lang="en-GB" dirty="0" smtClean="0"/>
              <a:t>Effect on savings habits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9144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0375900" y="2635251"/>
            <a:ext cx="180975" cy="1073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1277601" y="5784850"/>
            <a:ext cx="914400" cy="1073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3"/>
          <a:stretch/>
        </p:blipFill>
        <p:spPr bwMode="auto">
          <a:xfrm>
            <a:off x="127001" y="1190195"/>
            <a:ext cx="11366500" cy="566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8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7100" y="177800"/>
            <a:ext cx="9244111" cy="1081092"/>
          </a:xfrm>
        </p:spPr>
        <p:txBody>
          <a:bodyPr/>
          <a:lstStyle/>
          <a:p>
            <a:r>
              <a:rPr lang="en-GB" dirty="0" smtClean="0"/>
              <a:t>What is a credit union?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48139" y="1415676"/>
            <a:ext cx="7378700" cy="4312024"/>
          </a:xfrm>
        </p:spPr>
        <p:txBody>
          <a:bodyPr>
            <a:normAutofit fontScale="77500" lnSpcReduction="20000"/>
          </a:bodyPr>
          <a:lstStyle/>
          <a:p>
            <a:pPr marL="355600" lvl="0" indent="-355600">
              <a:lnSpc>
                <a:spcPct val="110000"/>
              </a:lnSpc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Deposit-taking financial co-operative business</a:t>
            </a:r>
          </a:p>
          <a:p>
            <a:pPr marL="355600" lvl="0" indent="-355600">
              <a:lnSpc>
                <a:spcPct val="110000"/>
              </a:lnSpc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Membership governed by common bond</a:t>
            </a:r>
          </a:p>
          <a:p>
            <a:pPr marL="355600" lvl="0" indent="-355600">
              <a:lnSpc>
                <a:spcPct val="110000"/>
              </a:lnSpc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Fully regulated by PRA and FCA – FSCS protection to £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85,000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355600" lvl="0" indent="-355600">
              <a:lnSpc>
                <a:spcPct val="110000"/>
              </a:lnSpc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Safe savings – ordinary deposits, ISAs, payroll savings </a:t>
            </a:r>
          </a:p>
          <a:p>
            <a:pPr marL="355600" lvl="0" indent="-355600">
              <a:lnSpc>
                <a:spcPct val="110000"/>
              </a:lnSpc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Affordable credit – capped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interest – </a:t>
            </a:r>
            <a:r>
              <a:rPr lang="en-GB" dirty="0">
                <a:latin typeface="Arial" pitchFamily="34" charset="0"/>
                <a:cs typeface="Arial" pitchFamily="34" charset="0"/>
              </a:rPr>
              <a:t>small, short term loans upwards</a:t>
            </a:r>
          </a:p>
          <a:p>
            <a:pPr marL="355600" lvl="0" indent="-355600">
              <a:lnSpc>
                <a:spcPct val="110000"/>
              </a:lnSpc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Transactional payment services </a:t>
            </a:r>
          </a:p>
          <a:p>
            <a:pPr marL="355600" lvl="0" indent="-355600">
              <a:lnSpc>
                <a:spcPct val="110000"/>
              </a:lnSpc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Plastic cards &amp; budgeting services</a:t>
            </a:r>
          </a:p>
          <a:p>
            <a:pPr marL="355600" lvl="0" indent="-355600">
              <a:lnSpc>
                <a:spcPct val="110000"/>
              </a:lnSpc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Mortgages</a:t>
            </a:r>
          </a:p>
          <a:p>
            <a:endParaRPr lang="en-GB" dirty="0"/>
          </a:p>
        </p:txBody>
      </p:sp>
      <p:pic>
        <p:nvPicPr>
          <p:cNvPr id="7" name="Picture 2" descr="Image result for london mutual credit un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503" y="1440815"/>
            <a:ext cx="3803860" cy="254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Image result for East kilbride credit un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AutoShape 6" descr="Image result for East kilbride credit union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8" descr="Image result for East kilbride credit union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AutoShape 10" descr="Image result for East kilbride credit union"/>
          <p:cNvSpPr>
            <a:spLocks noChangeAspect="1" noChangeArrowheads="1"/>
          </p:cNvSpPr>
          <p:nvPr/>
        </p:nvSpPr>
        <p:spPr bwMode="auto">
          <a:xfrm>
            <a:off x="612775" y="3127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AutoShape 12" descr="Image result for East kilbride credit union"/>
          <p:cNvSpPr>
            <a:spLocks noChangeAspect="1" noChangeArrowheads="1"/>
          </p:cNvSpPr>
          <p:nvPr/>
        </p:nvSpPr>
        <p:spPr bwMode="auto">
          <a:xfrm>
            <a:off x="765175" y="465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AutoShape 14" descr="Image result for East kilbride credit union"/>
          <p:cNvSpPr>
            <a:spLocks noChangeAspect="1" noChangeArrowheads="1"/>
          </p:cNvSpPr>
          <p:nvPr/>
        </p:nvSpPr>
        <p:spPr bwMode="auto">
          <a:xfrm>
            <a:off x="917575" y="6175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" name="AutoShape 16" descr="Image result for East kilbride credit union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AutoShape 18" descr="Image result for East kilbride credit union"/>
          <p:cNvSpPr>
            <a:spLocks noChangeAspect="1" noChangeArrowheads="1"/>
          </p:cNvSpPr>
          <p:nvPr/>
        </p:nvSpPr>
        <p:spPr bwMode="auto">
          <a:xfrm>
            <a:off x="1222375" y="922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AutoShape 20" descr="Image result for East kilbride credit union"/>
          <p:cNvSpPr>
            <a:spLocks noChangeAspect="1" noChangeArrowheads="1"/>
          </p:cNvSpPr>
          <p:nvPr/>
        </p:nvSpPr>
        <p:spPr bwMode="auto">
          <a:xfrm>
            <a:off x="1374775" y="10747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" name="AutoShape 22" descr="Image of East Kilbride Credit Union Ltd"/>
          <p:cNvSpPr>
            <a:spLocks noChangeAspect="1" noChangeArrowheads="1"/>
          </p:cNvSpPr>
          <p:nvPr/>
        </p:nvSpPr>
        <p:spPr bwMode="auto">
          <a:xfrm>
            <a:off x="1527175" y="1227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AutoShape 24" descr="Image of East Kilbride Credit Union Ltd"/>
          <p:cNvSpPr>
            <a:spLocks noChangeAspect="1" noChangeArrowheads="1"/>
          </p:cNvSpPr>
          <p:nvPr/>
        </p:nvSpPr>
        <p:spPr bwMode="auto">
          <a:xfrm>
            <a:off x="1679575" y="13795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t="28663" r="64983" b="29337"/>
          <a:stretch/>
        </p:blipFill>
        <p:spPr bwMode="auto">
          <a:xfrm>
            <a:off x="8373709" y="3989464"/>
            <a:ext cx="3818292" cy="286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9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181100"/>
            <a:ext cx="11353801" cy="4851400"/>
          </a:xfrm>
        </p:spPr>
        <p:txBody>
          <a:bodyPr>
            <a:normAutofit fontScale="62500" lnSpcReduction="20000"/>
          </a:bodyPr>
          <a:lstStyle/>
          <a:p>
            <a:pPr marL="355600" indent="-355600"/>
            <a:r>
              <a:rPr lang="en-GB" sz="3800" dirty="0" smtClean="0">
                <a:latin typeface="Arial" pitchFamily="34" charset="0"/>
                <a:cs typeface="Arial" pitchFamily="34" charset="0"/>
              </a:rPr>
              <a:t>307 </a:t>
            </a:r>
            <a:r>
              <a:rPr lang="en-GB" sz="3800" dirty="0">
                <a:latin typeface="Arial" pitchFamily="34" charset="0"/>
                <a:cs typeface="Arial" pitchFamily="34" charset="0"/>
              </a:rPr>
              <a:t>credit unions </a:t>
            </a:r>
          </a:p>
          <a:p>
            <a:pPr marL="355600" indent="-355600"/>
            <a:r>
              <a:rPr lang="en-GB" sz="3800" dirty="0">
                <a:latin typeface="Arial" pitchFamily="34" charset="0"/>
                <a:cs typeface="Arial" pitchFamily="34" charset="0"/>
              </a:rPr>
              <a:t>From 200 to over 40,000 members</a:t>
            </a:r>
          </a:p>
          <a:p>
            <a:pPr marL="355600" indent="-355600"/>
            <a:r>
              <a:rPr lang="en-GB" sz="3800" dirty="0">
                <a:latin typeface="Arial" pitchFamily="34" charset="0"/>
                <a:cs typeface="Arial" pitchFamily="34" charset="0"/>
              </a:rPr>
              <a:t>1,290,000 people (137,000 juniors</a:t>
            </a:r>
            <a:r>
              <a:rPr lang="en-GB" sz="3800" dirty="0" smtClean="0">
                <a:latin typeface="Arial" pitchFamily="34" charset="0"/>
                <a:cs typeface="Arial" pitchFamily="34" charset="0"/>
              </a:rPr>
              <a:t>)</a:t>
            </a:r>
            <a:endParaRPr lang="en-GB" sz="3800" dirty="0">
              <a:latin typeface="Arial" pitchFamily="34" charset="0"/>
              <a:cs typeface="Arial" pitchFamily="34" charset="0"/>
            </a:endParaRPr>
          </a:p>
          <a:p>
            <a:pPr marL="355600" indent="-355600"/>
            <a:r>
              <a:rPr lang="en-GB" sz="3800" dirty="0">
                <a:latin typeface="Arial" pitchFamily="34" charset="0"/>
                <a:cs typeface="Arial" pitchFamily="34" charset="0"/>
              </a:rPr>
              <a:t>Penetration less than 2% in Britain</a:t>
            </a:r>
            <a:r>
              <a:rPr lang="en-GB" sz="3800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3800" dirty="0">
              <a:latin typeface="Arial" pitchFamily="34" charset="0"/>
              <a:cs typeface="Arial" pitchFamily="34" charset="0"/>
            </a:endParaRPr>
          </a:p>
          <a:p>
            <a:pPr marL="355600" indent="-355600"/>
            <a:r>
              <a:rPr lang="en-GB" sz="3800" dirty="0">
                <a:latin typeface="Arial" pitchFamily="34" charset="0"/>
                <a:cs typeface="Arial" pitchFamily="34" charset="0"/>
              </a:rPr>
              <a:t>£1.5 billion in assets</a:t>
            </a:r>
          </a:p>
          <a:p>
            <a:pPr marL="0" indent="0">
              <a:buNone/>
            </a:pPr>
            <a:endParaRPr lang="en-GB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3800" u="sng" dirty="0">
                <a:latin typeface="Arial" pitchFamily="34" charset="0"/>
                <a:cs typeface="Arial" pitchFamily="34" charset="0"/>
              </a:rPr>
              <a:t>Why so small? </a:t>
            </a:r>
            <a:endParaRPr lang="en-GB" sz="3800" u="sng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2600" dirty="0">
              <a:latin typeface="Arial" pitchFamily="34" charset="0"/>
              <a:cs typeface="Arial" pitchFamily="34" charset="0"/>
            </a:endParaRPr>
          </a:p>
          <a:p>
            <a:pPr marL="355600" indent="-355600"/>
            <a:r>
              <a:rPr lang="en-GB" sz="3500" dirty="0">
                <a:latin typeface="Arial" pitchFamily="34" charset="0"/>
                <a:cs typeface="Arial" pitchFamily="34" charset="0"/>
              </a:rPr>
              <a:t>Legislation in place from 1979 but restricted and </a:t>
            </a:r>
            <a:r>
              <a:rPr lang="en-GB" sz="3500" dirty="0" smtClean="0">
                <a:latin typeface="Arial" pitchFamily="34" charset="0"/>
                <a:cs typeface="Arial" pitchFamily="34" charset="0"/>
              </a:rPr>
              <a:t>little prudential </a:t>
            </a:r>
            <a:r>
              <a:rPr lang="en-GB" sz="3500" dirty="0">
                <a:latin typeface="Arial" pitchFamily="34" charset="0"/>
                <a:cs typeface="Arial" pitchFamily="34" charset="0"/>
              </a:rPr>
              <a:t>regulation </a:t>
            </a:r>
            <a:r>
              <a:rPr lang="en-GB" sz="3500" dirty="0" smtClean="0">
                <a:latin typeface="Arial" pitchFamily="34" charset="0"/>
                <a:cs typeface="Arial" pitchFamily="34" charset="0"/>
              </a:rPr>
              <a:t>&amp; deposit </a:t>
            </a:r>
            <a:r>
              <a:rPr lang="en-GB" sz="3500" dirty="0">
                <a:latin typeface="Arial" pitchFamily="34" charset="0"/>
                <a:cs typeface="Arial" pitchFamily="34" charset="0"/>
              </a:rPr>
              <a:t>protection</a:t>
            </a:r>
          </a:p>
          <a:p>
            <a:pPr marL="355600" indent="-355600"/>
            <a:r>
              <a:rPr lang="en-GB" sz="3500" dirty="0">
                <a:latin typeface="Arial" pitchFamily="34" charset="0"/>
                <a:cs typeface="Arial" pitchFamily="34" charset="0"/>
              </a:rPr>
              <a:t>Flawed development model in 1980s / 90s – focus on anti-poverty, use of volunteers and investment in development workers, not </a:t>
            </a:r>
            <a:r>
              <a:rPr lang="en-GB" sz="3500" dirty="0" smtClean="0">
                <a:latin typeface="Arial" pitchFamily="34" charset="0"/>
                <a:cs typeface="Arial" pitchFamily="34" charset="0"/>
              </a:rPr>
              <a:t>CU’s.</a:t>
            </a:r>
            <a:endParaRPr lang="en-GB" sz="3500" dirty="0">
              <a:latin typeface="Arial" pitchFamily="34" charset="0"/>
              <a:cs typeface="Arial" pitchFamily="34" charset="0"/>
            </a:endParaRPr>
          </a:p>
          <a:p>
            <a:pPr marL="355600" indent="-355600"/>
            <a:r>
              <a:rPr lang="en-GB" sz="3500" dirty="0">
                <a:latin typeface="Arial" pitchFamily="34" charset="0"/>
                <a:cs typeface="Arial" pitchFamily="34" charset="0"/>
              </a:rPr>
              <a:t>Relative success of ‘Community’ vs ‘Employer’ Credit Union model</a:t>
            </a:r>
          </a:p>
          <a:p>
            <a:pPr marL="355600" indent="-355600"/>
            <a:r>
              <a:rPr lang="en-GB" sz="3500" dirty="0">
                <a:latin typeface="Arial" pitchFamily="34" charset="0"/>
                <a:cs typeface="Arial" pitchFamily="34" charset="0"/>
              </a:rPr>
              <a:t>Competitive market place with insufficiently attractive </a:t>
            </a:r>
            <a:r>
              <a:rPr lang="en-GB" sz="3500" dirty="0" smtClean="0">
                <a:latin typeface="Arial" pitchFamily="34" charset="0"/>
                <a:cs typeface="Arial" pitchFamily="34" charset="0"/>
              </a:rPr>
              <a:t>product offering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1" y="301631"/>
            <a:ext cx="7042150" cy="84137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Credit Unions in Great Britain</a:t>
            </a:r>
            <a:endParaRPr lang="en-GB" dirty="0"/>
          </a:p>
        </p:txBody>
      </p:sp>
      <p:pic>
        <p:nvPicPr>
          <p:cNvPr id="2052" name="Picture 4" descr="https://i.redditmedia.com/rC4jEiJNVbqCQw9bGStCc9KebbXbe8PCUAVNRJnLkCk.jpg?s=9a07ee70a8d21fa78d505c57e0f19ba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4"/>
          <a:stretch/>
        </p:blipFill>
        <p:spPr bwMode="auto">
          <a:xfrm>
            <a:off x="7913234" y="0"/>
            <a:ext cx="4259717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3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5560" y="123829"/>
            <a:ext cx="2082800" cy="964503"/>
          </a:xfrm>
        </p:spPr>
        <p:txBody>
          <a:bodyPr>
            <a:normAutofit/>
          </a:bodyPr>
          <a:lstStyle/>
          <a:p>
            <a:r>
              <a:rPr lang="en-GB" dirty="0" smtClean="0"/>
              <a:t>Lender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377876" y="1555799"/>
            <a:ext cx="2797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00ADEF"/>
                </a:solidFill>
              </a:rPr>
              <a:t>1,509</a:t>
            </a:r>
            <a:r>
              <a:rPr lang="en-GB" sz="6000" dirty="0" smtClean="0">
                <a:solidFill>
                  <a:srgbClr val="00ADEF"/>
                </a:solidFill>
              </a:rPr>
              <a:t>%</a:t>
            </a:r>
            <a:endParaRPr lang="en-GB" sz="2800" dirty="0"/>
          </a:p>
        </p:txBody>
      </p:sp>
      <p:pic>
        <p:nvPicPr>
          <p:cNvPr id="5126" name="Picture 6" descr="Image result for Provid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95" y="3128774"/>
            <a:ext cx="3106741" cy="103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72215" y="3128774"/>
            <a:ext cx="3084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0ADEF"/>
                </a:solidFill>
              </a:rPr>
              <a:t>299.3%</a:t>
            </a:r>
            <a:endParaRPr lang="en-GB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34115" y="4593437"/>
            <a:ext cx="2550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0ADEF"/>
                </a:solidFill>
              </a:rPr>
              <a:t>42.6%</a:t>
            </a:r>
          </a:p>
          <a:p>
            <a:r>
              <a:rPr lang="en-GB" sz="2400" dirty="0" smtClean="0">
                <a:solidFill>
                  <a:srgbClr val="00ADEF"/>
                </a:solidFill>
              </a:rPr>
              <a:t> (or less)</a:t>
            </a:r>
            <a:endParaRPr lang="en-GB" sz="2000" dirty="0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4572001" y="236725"/>
            <a:ext cx="2082800" cy="964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noProof="0" dirty="0">
                <a:solidFill>
                  <a:srgbClr val="017DC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6600" dirty="0" smtClean="0"/>
              <a:t>APR</a:t>
            </a:r>
            <a:endParaRPr lang="en-GB" sz="6600" dirty="0"/>
          </a:p>
        </p:txBody>
      </p:sp>
      <p:pic>
        <p:nvPicPr>
          <p:cNvPr id="14" name="Picture 8" descr="Image res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236065"/>
            <a:ext cx="2598161" cy="17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7289801" y="139599"/>
            <a:ext cx="2082800" cy="1304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noProof="0" dirty="0">
                <a:solidFill>
                  <a:srgbClr val="017DC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5700" dirty="0" smtClean="0"/>
              <a:t>Cost of £300   </a:t>
            </a:r>
          </a:p>
          <a:p>
            <a:r>
              <a:rPr lang="en-GB" sz="1800" b="1" dirty="0" smtClean="0"/>
              <a:t>(1 month)</a:t>
            </a:r>
            <a:endParaRPr lang="en-GB" sz="1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53302" y="1555799"/>
            <a:ext cx="1498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0ADEF"/>
                </a:solidFill>
              </a:rPr>
              <a:t>£72</a:t>
            </a:r>
            <a:endParaRPr lang="en-GB" sz="2800" dirty="0"/>
          </a:p>
        </p:txBody>
      </p:sp>
      <p:sp>
        <p:nvSpPr>
          <p:cNvPr id="17" name="Rectangle 16"/>
          <p:cNvSpPr/>
          <p:nvPr/>
        </p:nvSpPr>
        <p:spPr>
          <a:xfrm>
            <a:off x="10077450" y="0"/>
            <a:ext cx="2114550" cy="141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9759950" y="152198"/>
            <a:ext cx="2082800" cy="1304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noProof="0" dirty="0">
                <a:solidFill>
                  <a:srgbClr val="017DC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800" dirty="0" smtClean="0"/>
              <a:t>Cost of £1000   </a:t>
            </a:r>
          </a:p>
          <a:p>
            <a:r>
              <a:rPr lang="en-GB" sz="1500" b="1" dirty="0" smtClean="0"/>
              <a:t>(12 months)</a:t>
            </a:r>
            <a:endParaRPr lang="en-GB" sz="15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759950" y="3039873"/>
            <a:ext cx="204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0ADEF"/>
                </a:solidFill>
              </a:rPr>
              <a:t>£872 </a:t>
            </a:r>
            <a:endParaRPr lang="en-GB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493000" y="4663607"/>
            <a:ext cx="1498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0ADEF"/>
                </a:solidFill>
              </a:rPr>
              <a:t>£9</a:t>
            </a: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9759950" y="1562198"/>
            <a:ext cx="1905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0ADEF"/>
                </a:solidFill>
              </a:rPr>
              <a:t>N/A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91402" y="3039874"/>
            <a:ext cx="1574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0ADEF"/>
                </a:solidFill>
              </a:rPr>
              <a:t>N/A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59950" y="4663605"/>
            <a:ext cx="204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0ADEF"/>
                </a:solidFill>
              </a:rPr>
              <a:t>£191 </a:t>
            </a:r>
            <a:endParaRPr lang="en-GB" sz="2800" dirty="0"/>
          </a:p>
        </p:txBody>
      </p:sp>
      <p:sp>
        <p:nvSpPr>
          <p:cNvPr id="5" name="AutoShape 2" descr="Image result for Quick qui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4" descr="Image result for Quick quid logo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6" descr="Image result for Quick quid logo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49" y="1107027"/>
            <a:ext cx="3241577" cy="19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80600" y="5943602"/>
            <a:ext cx="2311401" cy="91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57250" cy="958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21463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00" y="0"/>
            <a:ext cx="1915754" cy="6858000"/>
          </a:xfrm>
        </p:spPr>
        <p:txBody>
          <a:bodyPr>
            <a:normAutofit/>
          </a:bodyPr>
          <a:lstStyle/>
          <a:p>
            <a:pPr lvl="0" defTabSz="91440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GB" sz="4000" kern="0" dirty="0">
                <a:solidFill>
                  <a:srgbClr val="00B0F0"/>
                </a:solidFill>
                <a:latin typeface="Gill Sans MT" pitchFamily="34" charset="0"/>
                <a:cs typeface="Gill Sans MT" pitchFamily="34" charset="0"/>
              </a:rPr>
              <a:t>British Credit Union Growth </a:t>
            </a:r>
            <a:r>
              <a:rPr lang="en-GB" sz="4000" kern="0" dirty="0" smtClean="0">
                <a:solidFill>
                  <a:srgbClr val="00B0F0"/>
                </a:solidFill>
                <a:latin typeface="Gill Sans MT" pitchFamily="34" charset="0"/>
                <a:cs typeface="Gill Sans MT" pitchFamily="34" charset="0"/>
              </a:rPr>
              <a:t>2007-17</a:t>
            </a:r>
            <a:endParaRPr lang="en-GB" sz="4000" kern="0" dirty="0">
              <a:solidFill>
                <a:srgbClr val="00B0F0"/>
              </a:solidFill>
              <a:latin typeface="Gill Sans MT" pitchFamily="34" charset="0"/>
              <a:cs typeface="Gill Sans M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1028" r="1728" b="361"/>
          <a:stretch/>
        </p:blipFill>
        <p:spPr bwMode="auto">
          <a:xfrm>
            <a:off x="2039620" y="157633"/>
            <a:ext cx="9784081" cy="661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02298" y="6772277"/>
            <a:ext cx="9065703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Lending</a:t>
            </a:r>
          </a:p>
          <a:p>
            <a:pPr>
              <a:buFontTx/>
              <a:buChar char="-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Digital expectations</a:t>
            </a:r>
          </a:p>
          <a:p>
            <a:pPr>
              <a:buFontTx/>
              <a:buChar char="-"/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FinTech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Employer’s &amp; financial capability</a:t>
            </a:r>
          </a:p>
          <a:p>
            <a:pPr>
              <a:buFontTx/>
              <a:buChar char="-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Competition</a:t>
            </a:r>
          </a:p>
          <a:p>
            <a:pPr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Opportunities &amp; challenges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1 in 4 people lose sleep due to money worries – CIPD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26% of working age adults have no savings &amp; further 29% have less than £1,000 / 40% less than £100 – Money Advice Service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Consumer debt at record levels 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3m people behind on essential household bills -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StepChange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Lack of savings &amp; associated debt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ve While You Borrow web.jpg"/>
          <p:cNvPicPr>
            <a:picLocks noChangeAspect="1"/>
          </p:cNvPicPr>
          <p:nvPr/>
        </p:nvPicPr>
        <p:blipFill rotWithShape="1">
          <a:blip r:embed="rId2" cstate="print"/>
          <a:srcRect l="8190" t="11556" r="3422" b="1718"/>
          <a:stretch/>
        </p:blipFill>
        <p:spPr>
          <a:xfrm>
            <a:off x="0" y="1199981"/>
            <a:ext cx="4152900" cy="5658020"/>
          </a:xfrm>
          <a:prstGeom prst="rect">
            <a:avLst/>
          </a:prstGeom>
        </p:spPr>
      </p:pic>
      <p:pic>
        <p:nvPicPr>
          <p:cNvPr id="4102" name="Picture 6" descr="C:\Users\arrodan\Desktop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1" y="107925"/>
            <a:ext cx="7832073" cy="328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rrodan\Desktop\Untitled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5" r="2502"/>
          <a:stretch/>
        </p:blipFill>
        <p:spPr bwMode="auto">
          <a:xfrm>
            <a:off x="4254500" y="3388795"/>
            <a:ext cx="7975600" cy="346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" y="2"/>
            <a:ext cx="874642" cy="1199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8538" y="134856"/>
            <a:ext cx="3302000" cy="93027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 smtClean="0"/>
              <a:t>Fair banking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152901" y="5784851"/>
            <a:ext cx="180975" cy="1073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7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1" y="225431"/>
            <a:ext cx="8991599" cy="930271"/>
          </a:xfrm>
        </p:spPr>
        <p:txBody>
          <a:bodyPr>
            <a:normAutofit/>
          </a:bodyPr>
          <a:lstStyle/>
          <a:p>
            <a:r>
              <a:rPr lang="en-GB" dirty="0" smtClean="0"/>
              <a:t>Save as you Borrow mechanism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914400" cy="1199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152901" y="5784851"/>
            <a:ext cx="180975" cy="1073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074"/>
            <a:ext cx="11772900" cy="567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761787" y="5784850"/>
            <a:ext cx="430213" cy="1073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3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vacy and Marketing Expresso Sess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Privacy and Marketing Expresso Session</Template>
  <TotalTime>1703</TotalTime>
  <Words>286</Words>
  <Application>Microsoft Office PowerPoint</Application>
  <PresentationFormat>Custom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Privacy and Marketing Expresso Session</vt:lpstr>
      <vt:lpstr>PowerPoint Presentation</vt:lpstr>
      <vt:lpstr>What is a credit union? </vt:lpstr>
      <vt:lpstr>Credit Unions in Great Britain</vt:lpstr>
      <vt:lpstr>Lender</vt:lpstr>
      <vt:lpstr>British Credit Union Growth 2007-17</vt:lpstr>
      <vt:lpstr>Opportunities &amp; challenges</vt:lpstr>
      <vt:lpstr>Lack of savings &amp; associated debt</vt:lpstr>
      <vt:lpstr>Fair banking</vt:lpstr>
      <vt:lpstr>Save as you Borrow mechanism</vt:lpstr>
      <vt:lpstr>Effect on savings habits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Arrowsmith</dc:creator>
  <cp:lastModifiedBy>Administrator</cp:lastModifiedBy>
  <cp:revision>141</cp:revision>
  <cp:lastPrinted>2018-08-31T11:48:42Z</cp:lastPrinted>
  <dcterms:created xsi:type="dcterms:W3CDTF">2018-04-05T10:21:33Z</dcterms:created>
  <dcterms:modified xsi:type="dcterms:W3CDTF">2018-09-25T09:57:20Z</dcterms:modified>
</cp:coreProperties>
</file>