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6" r:id="rId1"/>
    <p:sldMasterId id="2147483736" r:id="rId2"/>
  </p:sldMasterIdLst>
  <p:notesMasterIdLst>
    <p:notesMasterId r:id="rId21"/>
  </p:notesMasterIdLst>
  <p:handoutMasterIdLst>
    <p:handoutMasterId r:id="rId22"/>
  </p:handoutMasterIdLst>
  <p:sldIdLst>
    <p:sldId id="256" r:id="rId3"/>
    <p:sldId id="257" r:id="rId4"/>
    <p:sldId id="320" r:id="rId5"/>
    <p:sldId id="322" r:id="rId6"/>
    <p:sldId id="321" r:id="rId7"/>
    <p:sldId id="323" r:id="rId8"/>
    <p:sldId id="325" r:id="rId9"/>
    <p:sldId id="326" r:id="rId10"/>
    <p:sldId id="327" r:id="rId11"/>
    <p:sldId id="335" r:id="rId12"/>
    <p:sldId id="329" r:id="rId13"/>
    <p:sldId id="330" r:id="rId14"/>
    <p:sldId id="334" r:id="rId15"/>
    <p:sldId id="328" r:id="rId16"/>
    <p:sldId id="331" r:id="rId17"/>
    <p:sldId id="332" r:id="rId18"/>
    <p:sldId id="333" r:id="rId19"/>
    <p:sldId id="336"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049E7E7-CFA0-4FA2-ABD4-063158998304}">
          <p14:sldIdLst>
            <p14:sldId id="256"/>
            <p14:sldId id="257"/>
            <p14:sldId id="320"/>
            <p14:sldId id="322"/>
            <p14:sldId id="321"/>
            <p14:sldId id="323"/>
            <p14:sldId id="325"/>
            <p14:sldId id="326"/>
            <p14:sldId id="327"/>
            <p14:sldId id="335"/>
            <p14:sldId id="329"/>
            <p14:sldId id="330"/>
            <p14:sldId id="334"/>
            <p14:sldId id="328"/>
            <p14:sldId id="331"/>
            <p14:sldId id="332"/>
            <p14:sldId id="333"/>
            <p14:sldId id="3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373A"/>
    <a:srgbClr val="A31525"/>
    <a:srgbClr val="5900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0089" autoAdjust="0"/>
  </p:normalViewPr>
  <p:slideViewPr>
    <p:cSldViewPr>
      <p:cViewPr>
        <p:scale>
          <a:sx n="115" d="100"/>
          <a:sy n="115" d="100"/>
        </p:scale>
        <p:origin x="-166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312" y="-90"/>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r>
              <a:rPr lang="en-US" dirty="0" smtClean="0"/>
              <a:t>Presentation to Intrum 24.01.19</a:t>
            </a:r>
            <a:endParaRPr lang="en-US"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1A12F381-A23E-9945-BC97-1E745859C7D4}" type="slidenum">
              <a:rPr lang="en-US" smtClean="0"/>
              <a:pPr/>
              <a:t>‹#›</a:t>
            </a:fld>
            <a:endParaRPr lang="en-US" dirty="0"/>
          </a:p>
        </p:txBody>
      </p:sp>
    </p:spTree>
    <p:extLst>
      <p:ext uri="{BB962C8B-B14F-4D97-AF65-F5344CB8AC3E}">
        <p14:creationId xmlns:p14="http://schemas.microsoft.com/office/powerpoint/2010/main" xmlns="" val="172517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C365A51-E660-454C-9A23-DB3F52EB0B6A}" type="datetimeFigureOut">
              <a:rPr lang="en-US" smtClean="0"/>
              <a:pPr/>
              <a:t>9/30/2019</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21A2900-73B1-464E-84E4-3CCD7B8A0E06}" type="slidenum">
              <a:rPr lang="en-US" smtClean="0"/>
              <a:pPr/>
              <a:t>‹#›</a:t>
            </a:fld>
            <a:endParaRPr lang="en-US" dirty="0"/>
          </a:p>
        </p:txBody>
      </p:sp>
    </p:spTree>
    <p:extLst>
      <p:ext uri="{BB962C8B-B14F-4D97-AF65-F5344CB8AC3E}">
        <p14:creationId xmlns:p14="http://schemas.microsoft.com/office/powerpoint/2010/main" xmlns="" val="42188146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1A2900-73B1-464E-84E4-3CCD7B8A0E06}" type="slidenum">
              <a:rPr lang="en-US" smtClean="0"/>
              <a:pPr/>
              <a:t>16</a:t>
            </a:fld>
            <a:endParaRPr lang="en-US" dirty="0"/>
          </a:p>
        </p:txBody>
      </p:sp>
    </p:spTree>
    <p:extLst>
      <p:ext uri="{BB962C8B-B14F-4D97-AF65-F5344CB8AC3E}">
        <p14:creationId xmlns:p14="http://schemas.microsoft.com/office/powerpoint/2010/main" xmlns="" val="40351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654C22-15D2-E34D-9215-F1C38A7DA6F1}"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7816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421B0-8FBC-8F47-AF16-552ACE1741A0}"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04737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56E143-E072-1347-8145-DE111644247B}"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203966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baseline="0">
                <a:solidFill>
                  <a:srgbClr val="0065A4"/>
                </a:solidFill>
              </a:defRPr>
            </a:lvl1pPr>
          </a:lstStyle>
          <a:p>
            <a:pPr lvl="0"/>
            <a:r>
              <a:rPr lang="en-US"/>
              <a:t>Click to edit Master title style</a:t>
            </a:r>
            <a:endParaRPr lang="en-GB" dirty="0"/>
          </a:p>
        </p:txBody>
      </p:sp>
      <p:sp>
        <p:nvSpPr>
          <p:cNvPr id="8" name="Text Placeholder 7"/>
          <p:cNvSpPr>
            <a:spLocks noGrp="1"/>
          </p:cNvSpPr>
          <p:nvPr>
            <p:ph type="body" sz="quarter" idx="10"/>
          </p:nvPr>
        </p:nvSpPr>
        <p:spPr>
          <a:xfrm>
            <a:off x="467544" y="1628801"/>
            <a:ext cx="8280400" cy="4608511"/>
          </a:xfrm>
        </p:spPr>
        <p:txBody>
          <a:bodyPr/>
          <a:lstStyle>
            <a:lvl1pPr>
              <a:defRPr baseline="0"/>
            </a:lvl1pPr>
          </a:lstStyle>
          <a:p>
            <a:pPr lvl="0"/>
            <a:r>
              <a:rPr lang="en-US"/>
              <a:t>Click to edit Master text styles</a:t>
            </a:r>
          </a:p>
        </p:txBody>
      </p:sp>
      <p:sp>
        <p:nvSpPr>
          <p:cNvPr id="5" name="Slide Number Placeholder 3"/>
          <p:cNvSpPr>
            <a:spLocks noGrp="1"/>
          </p:cNvSpPr>
          <p:nvPr>
            <p:ph type="sldNum" sz="quarter" idx="11"/>
          </p:nvPr>
        </p:nvSpPr>
        <p:spPr>
          <a:xfrm>
            <a:off x="6974904" y="6597352"/>
            <a:ext cx="2133600" cy="365125"/>
          </a:xfrm>
          <a:prstGeom prst="rect">
            <a:avLst/>
          </a:prstGeom>
        </p:spPr>
        <p:txBody>
          <a:bodyPr/>
          <a:lstStyle>
            <a:lvl1pPr>
              <a:defRPr/>
            </a:lvl1pPr>
          </a:lstStyle>
          <a:p>
            <a:pPr>
              <a:defRPr/>
            </a:pPr>
            <a:fld id="{2800D3D2-0904-4FA5-B617-BDF65DCCE9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46094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p:cNvSpPr>
            <a:spLocks noGrp="1"/>
          </p:cNvSpPr>
          <p:nvPr>
            <p:ph type="body" sz="quarter" idx="11"/>
          </p:nvPr>
        </p:nvSpPr>
        <p:spPr>
          <a:xfrm>
            <a:off x="467544" y="1628801"/>
            <a:ext cx="4032448" cy="4608511"/>
          </a:xfrm>
        </p:spPr>
        <p:txBody>
          <a:bodyPr/>
          <a:lstStyle>
            <a:lvl1pPr>
              <a:defRPr baseline="0"/>
            </a:lvl1pPr>
          </a:lstStyle>
          <a:p>
            <a:pPr lvl="0"/>
            <a:r>
              <a:rPr lang="en-US"/>
              <a:t>Click to edit Master text styles</a:t>
            </a:r>
          </a:p>
        </p:txBody>
      </p:sp>
      <p:sp>
        <p:nvSpPr>
          <p:cNvPr id="5" name="Text Placeholder 7"/>
          <p:cNvSpPr>
            <a:spLocks noGrp="1"/>
          </p:cNvSpPr>
          <p:nvPr>
            <p:ph type="body" sz="quarter" idx="12"/>
          </p:nvPr>
        </p:nvSpPr>
        <p:spPr>
          <a:xfrm>
            <a:off x="4644008" y="1628800"/>
            <a:ext cx="4032448" cy="4608512"/>
          </a:xfrm>
        </p:spPr>
        <p:txBody>
          <a:bodyPr/>
          <a:lstStyle>
            <a:lvl1pPr>
              <a:defRPr baseline="0"/>
            </a:lvl1pPr>
          </a:lstStyle>
          <a:p>
            <a:pPr lvl="0"/>
            <a:r>
              <a:rPr lang="en-US"/>
              <a:t>Click to edit Master text styles</a:t>
            </a:r>
          </a:p>
        </p:txBody>
      </p:sp>
      <p:sp>
        <p:nvSpPr>
          <p:cNvPr id="6" name="Slide Number Placeholder 3"/>
          <p:cNvSpPr>
            <a:spLocks noGrp="1"/>
          </p:cNvSpPr>
          <p:nvPr>
            <p:ph type="sldNum" sz="quarter" idx="13"/>
          </p:nvPr>
        </p:nvSpPr>
        <p:spPr>
          <a:xfrm>
            <a:off x="6974904" y="6597352"/>
            <a:ext cx="2133600" cy="365125"/>
          </a:xfrm>
          <a:prstGeom prst="rect">
            <a:avLst/>
          </a:prstGeom>
        </p:spPr>
        <p:txBody>
          <a:bodyPr/>
          <a:lstStyle>
            <a:lvl1pPr>
              <a:defRPr/>
            </a:lvl1pPr>
          </a:lstStyle>
          <a:p>
            <a:pPr>
              <a:defRPr/>
            </a:pPr>
            <a:fld id="{38413438-F5F8-4ABC-A9DC-B5C99133272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23387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654C22-15D2-E34D-9215-F1C38A7DA6F1}"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191952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ABA6A-E851-3646-A9D0-D2799DE5070D}"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674998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63271-7B13-1C41-899F-10193613EE7E}"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06248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DBAAB8-93CD-F24D-A787-13E4FED73493}"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955632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D04944-519A-6746-9146-795530D9290A}" type="datetime1">
              <a:rPr lang="en-GB" smtClean="0">
                <a:solidFill>
                  <a:prstClr val="black">
                    <a:tint val="75000"/>
                  </a:prstClr>
                </a:solidFill>
              </a:rPr>
              <a:pPr/>
              <a:t>30/09/2019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1055438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6D0F63-860C-0249-993A-34987EA2204A}" type="datetime1">
              <a:rPr lang="en-GB" smtClean="0">
                <a:solidFill>
                  <a:prstClr val="black">
                    <a:tint val="75000"/>
                  </a:prstClr>
                </a:solidFill>
              </a:rPr>
              <a:pPr/>
              <a:t>30/09/2019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31526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ABA6A-E851-3646-A9D0-D2799DE5070D}"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806589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8C37A-2FE1-A140-B435-51F9B977CF91}" type="datetime1">
              <a:rPr lang="en-GB" smtClean="0">
                <a:solidFill>
                  <a:prstClr val="black">
                    <a:tint val="75000"/>
                  </a:prstClr>
                </a:solidFill>
              </a:rPr>
              <a:pPr/>
              <a:t>30/09/2019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93329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FE729-448F-6D46-B17C-7397C781160E}"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46565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8DBDE-40D2-484A-B5E5-A78D02CF6348}"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1192699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421B0-8FBC-8F47-AF16-552ACE1741A0}"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24469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56E143-E072-1347-8145-DE111644247B}"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812458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baseline="0">
                <a:solidFill>
                  <a:srgbClr val="0065A4"/>
                </a:solidFill>
              </a:defRPr>
            </a:lvl1pPr>
          </a:lstStyle>
          <a:p>
            <a:pPr lvl="0"/>
            <a:r>
              <a:rPr lang="en-US"/>
              <a:t>Click to edit Master title style</a:t>
            </a:r>
            <a:endParaRPr lang="en-GB" dirty="0"/>
          </a:p>
        </p:txBody>
      </p:sp>
      <p:sp>
        <p:nvSpPr>
          <p:cNvPr id="8" name="Text Placeholder 7"/>
          <p:cNvSpPr>
            <a:spLocks noGrp="1"/>
          </p:cNvSpPr>
          <p:nvPr>
            <p:ph type="body" sz="quarter" idx="10"/>
          </p:nvPr>
        </p:nvSpPr>
        <p:spPr>
          <a:xfrm>
            <a:off x="467544" y="1628801"/>
            <a:ext cx="8280400" cy="4608511"/>
          </a:xfrm>
        </p:spPr>
        <p:txBody>
          <a:bodyPr/>
          <a:lstStyle>
            <a:lvl1pPr>
              <a:defRPr baseline="0"/>
            </a:lvl1pPr>
          </a:lstStyle>
          <a:p>
            <a:pPr lvl="0"/>
            <a:r>
              <a:rPr lang="en-US"/>
              <a:t>Click to edit Master text styles</a:t>
            </a:r>
          </a:p>
        </p:txBody>
      </p:sp>
      <p:sp>
        <p:nvSpPr>
          <p:cNvPr id="5" name="Slide Number Placeholder 3"/>
          <p:cNvSpPr>
            <a:spLocks noGrp="1"/>
          </p:cNvSpPr>
          <p:nvPr>
            <p:ph type="sldNum" sz="quarter" idx="11"/>
          </p:nvPr>
        </p:nvSpPr>
        <p:spPr>
          <a:xfrm>
            <a:off x="6974904" y="6597352"/>
            <a:ext cx="2133600" cy="365125"/>
          </a:xfrm>
          <a:prstGeom prst="rect">
            <a:avLst/>
          </a:prstGeom>
        </p:spPr>
        <p:txBody>
          <a:bodyPr/>
          <a:lstStyle>
            <a:lvl1pPr>
              <a:defRPr/>
            </a:lvl1pPr>
          </a:lstStyle>
          <a:p>
            <a:pPr>
              <a:defRPr/>
            </a:pPr>
            <a:fld id="{2800D3D2-0904-4FA5-B617-BDF65DCCE9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37745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p:cNvSpPr>
            <a:spLocks noGrp="1"/>
          </p:cNvSpPr>
          <p:nvPr>
            <p:ph type="body" sz="quarter" idx="11"/>
          </p:nvPr>
        </p:nvSpPr>
        <p:spPr>
          <a:xfrm>
            <a:off x="467544" y="1628801"/>
            <a:ext cx="4032448" cy="4608511"/>
          </a:xfrm>
        </p:spPr>
        <p:txBody>
          <a:bodyPr/>
          <a:lstStyle>
            <a:lvl1pPr>
              <a:defRPr baseline="0"/>
            </a:lvl1pPr>
          </a:lstStyle>
          <a:p>
            <a:pPr lvl="0"/>
            <a:r>
              <a:rPr lang="en-US"/>
              <a:t>Click to edit Master text styles</a:t>
            </a:r>
          </a:p>
        </p:txBody>
      </p:sp>
      <p:sp>
        <p:nvSpPr>
          <p:cNvPr id="5" name="Text Placeholder 7"/>
          <p:cNvSpPr>
            <a:spLocks noGrp="1"/>
          </p:cNvSpPr>
          <p:nvPr>
            <p:ph type="body" sz="quarter" idx="12"/>
          </p:nvPr>
        </p:nvSpPr>
        <p:spPr>
          <a:xfrm>
            <a:off x="4644008" y="1628800"/>
            <a:ext cx="4032448" cy="4608512"/>
          </a:xfrm>
        </p:spPr>
        <p:txBody>
          <a:bodyPr/>
          <a:lstStyle>
            <a:lvl1pPr>
              <a:defRPr baseline="0"/>
            </a:lvl1pPr>
          </a:lstStyle>
          <a:p>
            <a:pPr lvl="0"/>
            <a:r>
              <a:rPr lang="en-US"/>
              <a:t>Click to edit Master text styles</a:t>
            </a:r>
          </a:p>
        </p:txBody>
      </p:sp>
      <p:sp>
        <p:nvSpPr>
          <p:cNvPr id="6" name="Slide Number Placeholder 3"/>
          <p:cNvSpPr>
            <a:spLocks noGrp="1"/>
          </p:cNvSpPr>
          <p:nvPr>
            <p:ph type="sldNum" sz="quarter" idx="13"/>
          </p:nvPr>
        </p:nvSpPr>
        <p:spPr>
          <a:xfrm>
            <a:off x="6974904" y="6597352"/>
            <a:ext cx="2133600" cy="365125"/>
          </a:xfrm>
          <a:prstGeom prst="rect">
            <a:avLst/>
          </a:prstGeom>
        </p:spPr>
        <p:txBody>
          <a:bodyPr/>
          <a:lstStyle>
            <a:lvl1pPr>
              <a:defRPr/>
            </a:lvl1pPr>
          </a:lstStyle>
          <a:p>
            <a:pPr>
              <a:defRPr/>
            </a:pPr>
            <a:fld id="{38413438-F5F8-4ABC-A9DC-B5C99133272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37460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9" name="Shape 9"/>
          <p:cNvSpPr/>
          <p:nvPr/>
        </p:nvSpPr>
        <p:spPr>
          <a:xfrm>
            <a:off x="0" y="-1"/>
            <a:ext cx="9144000" cy="5733258"/>
          </a:xfrm>
          <a:prstGeom prst="rect">
            <a:avLst/>
          </a:prstGeom>
          <a:solidFill>
            <a:srgbClr val="295DA9"/>
          </a:solidFill>
          <a:ln>
            <a:solidFill>
              <a:srgbClr val="505050"/>
            </a:solidFill>
            <a:round/>
          </a:ln>
        </p:spPr>
        <p:txBody>
          <a:bodyPr lIns="0" tIns="0" rIns="0" bIns="0"/>
          <a:lstStyle/>
          <a:p>
            <a:endParaRPr dirty="0">
              <a:solidFill>
                <a:prstClr val="black"/>
              </a:solidFill>
            </a:endParaRPr>
          </a:p>
        </p:txBody>
      </p:sp>
      <p:pic>
        <p:nvPicPr>
          <p:cNvPr id="10" name="image2.png"/>
          <p:cNvPicPr/>
          <p:nvPr/>
        </p:nvPicPr>
        <p:blipFill>
          <a:blip r:embed="rId2" cstate="print">
            <a:extLst/>
          </a:blip>
          <a:stretch>
            <a:fillRect/>
          </a:stretch>
        </p:blipFill>
        <p:spPr>
          <a:xfrm>
            <a:off x="683568" y="6021287"/>
            <a:ext cx="3096344" cy="654792"/>
          </a:xfrm>
          <a:prstGeom prst="rect">
            <a:avLst/>
          </a:prstGeom>
          <a:ln w="12700">
            <a:miter lim="400000"/>
          </a:ln>
        </p:spPr>
      </p:pic>
      <p:sp>
        <p:nvSpPr>
          <p:cNvPr id="11" name="Shape 11"/>
          <p:cNvSpPr/>
          <p:nvPr/>
        </p:nvSpPr>
        <p:spPr>
          <a:xfrm>
            <a:off x="-36513" y="5733255"/>
            <a:ext cx="9180514" cy="1"/>
          </a:xfrm>
          <a:prstGeom prst="line">
            <a:avLst/>
          </a:prstGeom>
          <a:solidFill>
            <a:srgbClr val="656464"/>
          </a:solidFill>
          <a:ln w="130175">
            <a:solidFill>
              <a:srgbClr val="3D97D3"/>
            </a:solidFill>
            <a:round/>
          </a:ln>
        </p:spPr>
        <p:txBody>
          <a:bodyPr lIns="0" tIns="0" rIns="0" bIns="0"/>
          <a:lstStyle/>
          <a:p>
            <a:pPr defTabSz="457200">
              <a:defRPr sz="1200">
                <a:solidFill>
                  <a:srgbClr val="000000"/>
                </a:solidFill>
                <a:latin typeface="+mn-lt"/>
                <a:ea typeface="+mn-ea"/>
                <a:cs typeface="+mn-cs"/>
                <a:sym typeface="Helvetica"/>
              </a:defRPr>
            </a:pPr>
            <a:endParaRPr sz="1200" dirty="0">
              <a:solidFill>
                <a:srgbClr val="000000"/>
              </a:solidFill>
              <a:sym typeface="Helvetica"/>
            </a:endParaRPr>
          </a:p>
        </p:txBody>
      </p:sp>
      <p:pic>
        <p:nvPicPr>
          <p:cNvPr id="12" name="image3.jpeg"/>
          <p:cNvPicPr/>
          <p:nvPr/>
        </p:nvPicPr>
        <p:blipFill>
          <a:blip r:embed="rId3" cstate="print">
            <a:extLst/>
          </a:blip>
          <a:stretch>
            <a:fillRect/>
          </a:stretch>
        </p:blipFill>
        <p:spPr>
          <a:xfrm>
            <a:off x="4032448" y="87892"/>
            <a:ext cx="5106968" cy="5573356"/>
          </a:xfrm>
          <a:prstGeom prst="rect">
            <a:avLst/>
          </a:prstGeom>
          <a:ln w="12700">
            <a:miter lim="400000"/>
          </a:ln>
        </p:spPr>
      </p:pic>
      <p:sp>
        <p:nvSpPr>
          <p:cNvPr id="13" name="Shape 13"/>
          <p:cNvSpPr>
            <a:spLocks noGrp="1"/>
          </p:cNvSpPr>
          <p:nvPr>
            <p:ph type="title"/>
          </p:nvPr>
        </p:nvSpPr>
        <p:spPr>
          <a:xfrm>
            <a:off x="609600" y="2222996"/>
            <a:ext cx="4394449" cy="1998093"/>
          </a:xfrm>
          <a:prstGeom prst="rect">
            <a:avLst/>
          </a:prstGeom>
        </p:spPr>
        <p:txBody>
          <a:bodyPr anchor="t"/>
          <a:lstStyle>
            <a:lvl1pPr>
              <a:defRPr spc="20">
                <a:solidFill>
                  <a:srgbClr val="FFFFFF"/>
                </a:solidFill>
              </a:defRPr>
            </a:lvl1pPr>
          </a:lstStyle>
          <a:p>
            <a:pPr lvl="0">
              <a:defRPr sz="1800" spc="0">
                <a:solidFill>
                  <a:srgbClr val="000000"/>
                </a:solidFill>
              </a:defRPr>
            </a:pPr>
            <a:r>
              <a:rPr sz="3200" spc="20">
                <a:solidFill>
                  <a:srgbClr val="FFFFFF"/>
                </a:solidFill>
              </a:rPr>
              <a:t>Title Text</a:t>
            </a:r>
          </a:p>
        </p:txBody>
      </p:sp>
    </p:spTree>
    <p:extLst>
      <p:ext uri="{BB962C8B-B14F-4D97-AF65-F5344CB8AC3E}">
        <p14:creationId xmlns:p14="http://schemas.microsoft.com/office/powerpoint/2010/main" xmlns="" val="291535206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baseline="0">
                <a:solidFill>
                  <a:srgbClr val="0065A4"/>
                </a:solidFill>
              </a:defRPr>
            </a:lvl1pPr>
          </a:lstStyle>
          <a:p>
            <a:pPr lvl="0"/>
            <a:r>
              <a:rPr lang="en-US"/>
              <a:t>Click to edit Master title style</a:t>
            </a:r>
            <a:endParaRPr lang="en-GB" dirty="0"/>
          </a:p>
        </p:txBody>
      </p:sp>
      <p:sp>
        <p:nvSpPr>
          <p:cNvPr id="8" name="Text Placeholder 7"/>
          <p:cNvSpPr>
            <a:spLocks noGrp="1"/>
          </p:cNvSpPr>
          <p:nvPr>
            <p:ph type="body" sz="quarter" idx="10"/>
          </p:nvPr>
        </p:nvSpPr>
        <p:spPr>
          <a:xfrm>
            <a:off x="467544" y="1628801"/>
            <a:ext cx="8280400" cy="4608511"/>
          </a:xfrm>
        </p:spPr>
        <p:txBody>
          <a:bodyPr/>
          <a:lstStyle>
            <a:lvl1pPr>
              <a:defRPr baseline="0"/>
            </a:lvl1pPr>
          </a:lstStyle>
          <a:p>
            <a:pPr lvl="0"/>
            <a:r>
              <a:rPr lang="en-US"/>
              <a:t>Click to edit Master text styles</a:t>
            </a:r>
          </a:p>
        </p:txBody>
      </p:sp>
      <p:sp>
        <p:nvSpPr>
          <p:cNvPr id="5" name="Slide Number Placeholder 3"/>
          <p:cNvSpPr>
            <a:spLocks noGrp="1"/>
          </p:cNvSpPr>
          <p:nvPr>
            <p:ph type="sldNum" sz="quarter" idx="11"/>
          </p:nvPr>
        </p:nvSpPr>
        <p:spPr>
          <a:xfrm>
            <a:off x="6974904" y="6597352"/>
            <a:ext cx="2133600" cy="365125"/>
          </a:xfrm>
          <a:prstGeom prst="rect">
            <a:avLst/>
          </a:prstGeom>
        </p:spPr>
        <p:txBody>
          <a:bodyPr/>
          <a:lstStyle>
            <a:lvl1pPr>
              <a:defRPr/>
            </a:lvl1pPr>
          </a:lstStyle>
          <a:p>
            <a:pPr>
              <a:defRPr/>
            </a:pPr>
            <a:fld id="{2800D3D2-0904-4FA5-B617-BDF65DCCE9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46094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p:cNvSpPr>
            <a:spLocks noGrp="1"/>
          </p:cNvSpPr>
          <p:nvPr>
            <p:ph type="body" sz="quarter" idx="11"/>
          </p:nvPr>
        </p:nvSpPr>
        <p:spPr>
          <a:xfrm>
            <a:off x="467544" y="1628801"/>
            <a:ext cx="4032448" cy="4608511"/>
          </a:xfrm>
        </p:spPr>
        <p:txBody>
          <a:bodyPr/>
          <a:lstStyle>
            <a:lvl1pPr>
              <a:defRPr baseline="0"/>
            </a:lvl1pPr>
          </a:lstStyle>
          <a:p>
            <a:pPr lvl="0"/>
            <a:r>
              <a:rPr lang="en-US"/>
              <a:t>Click to edit Master text styles</a:t>
            </a:r>
          </a:p>
        </p:txBody>
      </p:sp>
      <p:sp>
        <p:nvSpPr>
          <p:cNvPr id="5" name="Text Placeholder 7"/>
          <p:cNvSpPr>
            <a:spLocks noGrp="1"/>
          </p:cNvSpPr>
          <p:nvPr>
            <p:ph type="body" sz="quarter" idx="12"/>
          </p:nvPr>
        </p:nvSpPr>
        <p:spPr>
          <a:xfrm>
            <a:off x="4644008" y="1628800"/>
            <a:ext cx="4032448" cy="4608512"/>
          </a:xfrm>
        </p:spPr>
        <p:txBody>
          <a:bodyPr/>
          <a:lstStyle>
            <a:lvl1pPr>
              <a:defRPr baseline="0"/>
            </a:lvl1pPr>
          </a:lstStyle>
          <a:p>
            <a:pPr lvl="0"/>
            <a:r>
              <a:rPr lang="en-US"/>
              <a:t>Click to edit Master text styles</a:t>
            </a:r>
          </a:p>
        </p:txBody>
      </p:sp>
      <p:sp>
        <p:nvSpPr>
          <p:cNvPr id="6" name="Slide Number Placeholder 3"/>
          <p:cNvSpPr>
            <a:spLocks noGrp="1"/>
          </p:cNvSpPr>
          <p:nvPr>
            <p:ph type="sldNum" sz="quarter" idx="13"/>
          </p:nvPr>
        </p:nvSpPr>
        <p:spPr>
          <a:xfrm>
            <a:off x="6974904" y="6597352"/>
            <a:ext cx="2133600" cy="365125"/>
          </a:xfrm>
          <a:prstGeom prst="rect">
            <a:avLst/>
          </a:prstGeom>
        </p:spPr>
        <p:txBody>
          <a:bodyPr/>
          <a:lstStyle>
            <a:lvl1pPr>
              <a:defRPr/>
            </a:lvl1pPr>
          </a:lstStyle>
          <a:p>
            <a:pPr>
              <a:defRPr/>
            </a:pPr>
            <a:fld id="{38413438-F5F8-4ABC-A9DC-B5C99133272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23387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63271-7B13-1C41-899F-10193613EE7E}"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410200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DBAAB8-93CD-F24D-A787-13E4FED73493}"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67112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D04944-519A-6746-9146-795530D9290A}" type="datetime1">
              <a:rPr lang="en-GB" smtClean="0">
                <a:solidFill>
                  <a:prstClr val="black">
                    <a:tint val="75000"/>
                  </a:prstClr>
                </a:solidFill>
              </a:rPr>
              <a:pPr/>
              <a:t>30/09/2019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90300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6D0F63-860C-0249-993A-34987EA2204A}" type="datetime1">
              <a:rPr lang="en-GB" smtClean="0">
                <a:solidFill>
                  <a:prstClr val="black">
                    <a:tint val="75000"/>
                  </a:prstClr>
                </a:solidFill>
              </a:rPr>
              <a:pPr/>
              <a:t>30/09/2019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81999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8C37A-2FE1-A140-B435-51F9B977CF91}" type="datetime1">
              <a:rPr lang="en-GB" smtClean="0">
                <a:solidFill>
                  <a:prstClr val="black">
                    <a:tint val="75000"/>
                  </a:prstClr>
                </a:solidFill>
              </a:rPr>
              <a:pPr/>
              <a:t>30/09/2019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67931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FE729-448F-6D46-B17C-7397C781160E}"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3081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8DBDE-40D2-484A-B5E5-A78D02CF6348}" type="datetime1">
              <a:rPr lang="en-GB" smtClean="0">
                <a:solidFill>
                  <a:prstClr val="black">
                    <a:tint val="75000"/>
                  </a:prstClr>
                </a:solidFill>
              </a:rPr>
              <a:pPr/>
              <a:t>30/09/2019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08052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C21D7-EC36-B644-A496-754F26A6EBCF}"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1223386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C21D7-EC36-B644-A496-754F26A6EBCF}" type="datetime1">
              <a:rPr lang="en-GB" smtClean="0">
                <a:solidFill>
                  <a:prstClr val="black">
                    <a:tint val="75000"/>
                  </a:prstClr>
                </a:solidFill>
              </a:rPr>
              <a:pPr/>
              <a:t>30/09/2019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www.andrewwilsonandco.com  | 0161 925 1800  |  aw@andrewwilsonandco.com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09922-59AE-40E1-B724-E49DB5416D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81067788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674" r:id="rId15"/>
    <p:sldLayoutId id="2147483675"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images/search?q=eyes+images&amp;id=0D0531B100E983C20B6086BCDE7937D312A73359&amp;FORM=IQFRBA"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536" y="4005064"/>
            <a:ext cx="6408712" cy="553998"/>
          </a:xfrm>
          <a:prstGeom prst="rect">
            <a:avLst/>
          </a:prstGeom>
          <a:noFill/>
        </p:spPr>
        <p:txBody>
          <a:bodyPr wrap="square" rtlCol="0">
            <a:spAutoFit/>
          </a:bodyPr>
          <a:lstStyle/>
          <a:p>
            <a:r>
              <a:rPr lang="en-US" sz="3000" dirty="0" smtClean="0">
                <a:solidFill>
                  <a:schemeClr val="bg1"/>
                </a:solidFill>
                <a:latin typeface="Open Sans"/>
                <a:cs typeface="Open Sans"/>
              </a:rPr>
              <a:t>Towering above the competition</a:t>
            </a:r>
            <a:endParaRPr lang="en-US" sz="3000" dirty="0">
              <a:solidFill>
                <a:schemeClr val="bg1"/>
              </a:solidFill>
              <a:latin typeface="Open Sans"/>
              <a:cs typeface="Open San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4869160"/>
            <a:ext cx="2448272" cy="2382221"/>
          </a:xfrm>
          <a:prstGeom prst="rect">
            <a:avLst/>
          </a:prstGeom>
        </p:spPr>
      </p:pic>
    </p:spTree>
    <p:extLst>
      <p:ext uri="{BB962C8B-B14F-4D97-AF65-F5344CB8AC3E}">
        <p14:creationId xmlns:p14="http://schemas.microsoft.com/office/powerpoint/2010/main" xmlns="" val="386445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23528" y="2060848"/>
            <a:ext cx="8280920" cy="3711785"/>
          </a:xfrm>
          <a:prstGeom prst="rect">
            <a:avLst/>
          </a:prstGeom>
          <a:noFill/>
        </p:spPr>
        <p:txBody>
          <a:bodyPr wrap="square" rtlCol="0">
            <a:spAutoFit/>
          </a:bodyPr>
          <a:lstStyle/>
          <a:p>
            <a:pPr marL="898525">
              <a:lnSpc>
                <a:spcPct val="120000"/>
              </a:lnSpc>
            </a:pPr>
            <a:r>
              <a:rPr lang="en-US" altLang="en-US" sz="1400" b="1" u="sng" dirty="0" smtClean="0">
                <a:solidFill>
                  <a:prstClr val="black"/>
                </a:solidFill>
              </a:rPr>
              <a:t>Why would a Commercial NON Court Enforcement Agent be Instructed.    </a:t>
            </a:r>
          </a:p>
          <a:p>
            <a:pPr marL="898525">
              <a:lnSpc>
                <a:spcPct val="120000"/>
              </a:lnSpc>
            </a:pPr>
            <a:endParaRPr lang="en-US" altLang="en-US" sz="1400" b="1" u="sng"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Recover of Council Tax, Parking /Road Traffic (non criminal ) Fines, Business Rates .enforced by Magistrate Warrants: Civil Enforcement</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Recovery of Non FCA Regulated Debts over £600 – High Court Enforcement</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Removal of Squatters, Travelers: Either</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Commercial Rent Arrears : Either</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Commercial Forfeiture : Either</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Residential Evictions: High Court  </a:t>
            </a:r>
          </a:p>
        </p:txBody>
      </p:sp>
    </p:spTree>
    <p:extLst>
      <p:ext uri="{BB962C8B-B14F-4D97-AF65-F5344CB8AC3E}">
        <p14:creationId xmlns:p14="http://schemas.microsoft.com/office/powerpoint/2010/main" xmlns="" val="397113220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628800"/>
            <a:ext cx="8064896" cy="3194721"/>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898525">
              <a:lnSpc>
                <a:spcPct val="120000"/>
              </a:lnSpc>
            </a:pPr>
            <a:r>
              <a:rPr lang="en-US" altLang="en-US" sz="1400" b="1" u="sng" dirty="0" smtClean="0">
                <a:solidFill>
                  <a:prstClr val="black"/>
                </a:solidFill>
              </a:rPr>
              <a:t>Enforcement Companies Do Not Want .</a:t>
            </a:r>
          </a:p>
          <a:p>
            <a:pPr marL="898525">
              <a:lnSpc>
                <a:spcPct val="120000"/>
              </a:lnSpc>
            </a:pPr>
            <a:endParaRPr lang="en-US" altLang="en-US" sz="1400" b="1" u="sng" dirty="0">
              <a:solidFill>
                <a:prstClr val="black"/>
              </a:solidFill>
            </a:endParaRPr>
          </a:p>
          <a:p>
            <a:pPr marL="1184275" indent="-285750">
              <a:lnSpc>
                <a:spcPct val="120000"/>
              </a:lnSpc>
              <a:buFont typeface="Arial" panose="020B0604020202020204" pitchFamily="34" charset="0"/>
              <a:buChar char="•"/>
            </a:pPr>
            <a:r>
              <a:rPr lang="en-US" altLang="en-US" sz="1400" b="1" dirty="0" smtClean="0">
                <a:solidFill>
                  <a:prstClr val="black"/>
                </a:solidFill>
              </a:rPr>
              <a:t>Vulnerable Customers referring to us.</a:t>
            </a:r>
          </a:p>
          <a:p>
            <a:pPr marL="1184275" indent="-285750">
              <a:lnSpc>
                <a:spcPct val="120000"/>
              </a:lnSpc>
              <a:buFont typeface="Arial" panose="020B0604020202020204" pitchFamily="34" charset="0"/>
              <a:buChar char="•"/>
            </a:pPr>
            <a:endParaRPr lang="en-US" altLang="en-US" sz="1400" b="1" dirty="0">
              <a:solidFill>
                <a:prstClr val="black"/>
              </a:solidFill>
            </a:endParaRPr>
          </a:p>
          <a:p>
            <a:pPr marL="1184275" indent="-285750">
              <a:lnSpc>
                <a:spcPct val="120000"/>
              </a:lnSpc>
              <a:buFont typeface="Arial" panose="020B0604020202020204" pitchFamily="34" charset="0"/>
              <a:buChar char="•"/>
            </a:pPr>
            <a:r>
              <a:rPr lang="en-US" altLang="en-US" sz="1400" b="1" dirty="0" smtClean="0">
                <a:solidFill>
                  <a:prstClr val="black"/>
                </a:solidFill>
              </a:rPr>
              <a:t>Hardship cases referring to us.</a:t>
            </a:r>
          </a:p>
          <a:p>
            <a:pPr marL="1184275" indent="-285750">
              <a:lnSpc>
                <a:spcPct val="120000"/>
              </a:lnSpc>
              <a:buFont typeface="Arial" panose="020B0604020202020204" pitchFamily="34" charset="0"/>
              <a:buChar char="•"/>
            </a:pPr>
            <a:endParaRPr lang="en-US" altLang="en-US" sz="1400" b="1" dirty="0">
              <a:solidFill>
                <a:prstClr val="black"/>
              </a:solidFill>
            </a:endParaRPr>
          </a:p>
          <a:p>
            <a:pPr marL="1184275" indent="-285750">
              <a:lnSpc>
                <a:spcPct val="120000"/>
              </a:lnSpc>
              <a:buFont typeface="Arial" panose="020B0604020202020204" pitchFamily="34" charset="0"/>
              <a:buChar char="•"/>
            </a:pPr>
            <a:r>
              <a:rPr lang="en-US" altLang="en-US" sz="1400" b="1" dirty="0" smtClean="0">
                <a:solidFill>
                  <a:prstClr val="black"/>
                </a:solidFill>
              </a:rPr>
              <a:t>Can’t pay cases referring to us </a:t>
            </a:r>
          </a:p>
          <a:p>
            <a:pPr marL="1184275" indent="-285750">
              <a:lnSpc>
                <a:spcPct val="120000"/>
              </a:lnSpc>
              <a:buFont typeface="Arial" panose="020B0604020202020204" pitchFamily="34" charset="0"/>
              <a:buChar char="•"/>
            </a:pPr>
            <a:endParaRPr lang="en-US" altLang="en-US" sz="1400" b="1" dirty="0">
              <a:solidFill>
                <a:prstClr val="black"/>
              </a:solidFill>
            </a:endParaRPr>
          </a:p>
          <a:p>
            <a:pPr marL="898525">
              <a:lnSpc>
                <a:spcPct val="120000"/>
              </a:lnSpc>
            </a:pPr>
            <a:r>
              <a:rPr lang="en-US" altLang="en-US" sz="1400" b="1" dirty="0" smtClean="0">
                <a:solidFill>
                  <a:prstClr val="black"/>
                </a:solidFill>
              </a:rPr>
              <a:t> WE WANT </a:t>
            </a:r>
            <a:r>
              <a:rPr lang="en-US" altLang="en-US" sz="1400" b="1" dirty="0" smtClean="0">
                <a:solidFill>
                  <a:srgbClr val="FF0000"/>
                </a:solidFill>
              </a:rPr>
              <a:t>WONT PAY CUSTOMERS, WHO CAN PAY, WHERE </a:t>
            </a:r>
            <a:r>
              <a:rPr lang="en-US" altLang="en-US" sz="1400" b="1" dirty="0" smtClean="0">
                <a:solidFill>
                  <a:prstClr val="black"/>
                </a:solidFill>
              </a:rPr>
              <a:t>WE CAN EARN FEES !</a:t>
            </a:r>
          </a:p>
          <a:p>
            <a:pPr marL="898525">
              <a:lnSpc>
                <a:spcPct val="120000"/>
              </a:lnSpc>
            </a:pPr>
            <a:endParaRPr lang="en-US" altLang="en-US" sz="1400" b="1" dirty="0">
              <a:solidFill>
                <a:prstClr val="black"/>
              </a:solidFill>
            </a:endParaRPr>
          </a:p>
          <a:p>
            <a:pPr marL="898525">
              <a:lnSpc>
                <a:spcPct val="120000"/>
              </a:lnSpc>
            </a:pPr>
            <a:endParaRPr lang="en-US" altLang="en-US" sz="1400" b="1" dirty="0" smtClean="0">
              <a:solidFill>
                <a:prstClr val="black"/>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4653136"/>
            <a:ext cx="2880320" cy="2020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358458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467544" y="1916832"/>
            <a:ext cx="8064896" cy="3711785"/>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898525">
              <a:lnSpc>
                <a:spcPct val="120000"/>
              </a:lnSpc>
            </a:pPr>
            <a:r>
              <a:rPr lang="en-US" altLang="en-US" sz="1400" dirty="0" smtClean="0">
                <a:solidFill>
                  <a:prstClr val="black"/>
                </a:solidFill>
              </a:rPr>
              <a:t>HOWEVER WE ACCEPT THAT DESPITE OUR CLIENTS GREAT EFFORTS TO ENGAGE, CASES DO END UP GOING THROUGH THE LEGAL PROCESS AND NEED ENFORCING.</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WE ARE LEGALLY OBLIGED TO ACT    </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ADDITIONALLY IDENTIFYING VULNERABILITY OR HARDSHIP  IS VERY DIFFICULT</a:t>
            </a:r>
            <a:endParaRPr lang="en-US" altLang="en-US" sz="1400" dirty="0">
              <a:solidFill>
                <a:prstClr val="black"/>
              </a:solidFill>
            </a:endParaRPr>
          </a:p>
          <a:p>
            <a:pPr marL="898525">
              <a:lnSpc>
                <a:spcPct val="120000"/>
              </a:lnSpc>
            </a:pPr>
            <a:r>
              <a:rPr lang="en-US" altLang="en-US" sz="1400" dirty="0" smtClean="0">
                <a:solidFill>
                  <a:prstClr val="black"/>
                </a:solidFill>
              </a:rPr>
              <a:t>BY PHONE, EMAIL AND LETTER.  VULNERABLE PEOPLE DO NOT WANT TO ENGAGE.</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PEOPLE WHO CALL TO SAY THEY ARE VULNERABLE AND POINT OUT THEY FIT INTO AGREED CRITEREA ARE SELF AWARE .</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PEOPLE DO NOT ALWAYS TELL THE TRUTH</a:t>
            </a:r>
          </a:p>
          <a:p>
            <a:pPr marL="898525">
              <a:lnSpc>
                <a:spcPct val="120000"/>
              </a:lnSpc>
            </a:pPr>
            <a:r>
              <a:rPr lang="en-US" altLang="en-US" sz="1400" b="1" dirty="0" smtClean="0">
                <a:solidFill>
                  <a:prstClr val="black"/>
                </a:solidFill>
              </a:rPr>
              <a:t> </a:t>
            </a:r>
          </a:p>
        </p:txBody>
      </p:sp>
    </p:spTree>
    <p:extLst>
      <p:ext uri="{BB962C8B-B14F-4D97-AF65-F5344CB8AC3E}">
        <p14:creationId xmlns:p14="http://schemas.microsoft.com/office/powerpoint/2010/main" xmlns="" val="183249987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467544" y="2420888"/>
            <a:ext cx="8064896" cy="333617"/>
          </a:xfrm>
          <a:prstGeom prst="rect">
            <a:avLst/>
          </a:prstGeom>
          <a:noFill/>
        </p:spPr>
        <p:txBody>
          <a:bodyPr wrap="square" rtlCol="0">
            <a:spAutoFit/>
          </a:bodyPr>
          <a:lstStyle/>
          <a:p>
            <a:pPr marL="898525">
              <a:lnSpc>
                <a:spcPct val="120000"/>
              </a:lnSpc>
            </a:pPr>
            <a:r>
              <a:rPr lang="en-US" altLang="en-US" sz="1400" b="1" dirty="0" smtClean="0">
                <a:solidFill>
                  <a:prstClr val="black"/>
                </a:solidFill>
              </a:rPr>
              <a:t>OFTEN THE FIRST INDICATION OF AN ISSUE IS WHEN THE ENFORECEMENT AGENT CALLS </a:t>
            </a:r>
          </a:p>
        </p:txBody>
      </p:sp>
      <p:pic>
        <p:nvPicPr>
          <p:cNvPr id="2050" name="Picture 2" descr="Image result for Eyes">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15104" y="2830368"/>
            <a:ext cx="2437016" cy="1924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14289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546491"/>
            <a:ext cx="8064896" cy="5004447"/>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898525">
              <a:lnSpc>
                <a:spcPct val="120000"/>
              </a:lnSpc>
            </a:pPr>
            <a:r>
              <a:rPr lang="en-US" altLang="en-US" sz="1400" b="1" u="sng" dirty="0" smtClean="0">
                <a:solidFill>
                  <a:prstClr val="black"/>
                </a:solidFill>
              </a:rPr>
              <a:t>Vulnerability:</a:t>
            </a:r>
          </a:p>
          <a:p>
            <a:pPr marL="1184275" indent="-285750">
              <a:lnSpc>
                <a:spcPct val="120000"/>
              </a:lnSpc>
              <a:buFont typeface="Arial" panose="020B0604020202020204" pitchFamily="34" charset="0"/>
              <a:buChar char="•"/>
            </a:pPr>
            <a:endParaRPr lang="en-US" altLang="en-US" sz="1400" b="1" dirty="0">
              <a:solidFill>
                <a:prstClr val="black"/>
              </a:solidFill>
            </a:endParaRPr>
          </a:p>
          <a:p>
            <a:pPr marL="898525">
              <a:lnSpc>
                <a:spcPct val="120000"/>
              </a:lnSpc>
            </a:pPr>
            <a:r>
              <a:rPr lang="en-US" altLang="en-US" sz="1400" b="1" dirty="0" smtClean="0">
                <a:solidFill>
                  <a:prstClr val="black"/>
                </a:solidFill>
              </a:rPr>
              <a:t> </a:t>
            </a:r>
            <a:r>
              <a:rPr lang="en-US" altLang="en-US" sz="1400" dirty="0" smtClean="0">
                <a:solidFill>
                  <a:prstClr val="black"/>
                </a:solidFill>
              </a:rPr>
              <a:t>Enforcement agents and internal staff undertake rigorous vulnerability training including </a:t>
            </a:r>
          </a:p>
          <a:p>
            <a:pPr marL="898525">
              <a:lnSpc>
                <a:spcPct val="120000"/>
              </a:lnSpc>
            </a:pPr>
            <a:endParaRPr lang="en-US" altLang="en-US" sz="1400" b="1" dirty="0">
              <a:solidFill>
                <a:prstClr val="black"/>
              </a:solidFill>
            </a:endParaRPr>
          </a:p>
          <a:p>
            <a:pPr marL="898525">
              <a:lnSpc>
                <a:spcPct val="120000"/>
              </a:lnSpc>
            </a:pPr>
            <a:r>
              <a:rPr lang="en-US" altLang="en-US" sz="1400" b="1" dirty="0" smtClean="0">
                <a:solidFill>
                  <a:prstClr val="black"/>
                </a:solidFill>
              </a:rPr>
              <a:t>T.E.X.A.S : Think Explain Explicit Consent</a:t>
            </a:r>
          </a:p>
          <a:p>
            <a:pPr marL="898525">
              <a:lnSpc>
                <a:spcPct val="120000"/>
              </a:lnSpc>
            </a:pPr>
            <a:r>
              <a:rPr lang="en-US" altLang="en-US" sz="1400" b="1" dirty="0" smtClean="0">
                <a:solidFill>
                  <a:prstClr val="black"/>
                </a:solidFill>
              </a:rPr>
              <a:t>B.R.U.C.E :  Behavior , Remembering, Understanding, Communicating, Evaluation.</a:t>
            </a:r>
          </a:p>
          <a:p>
            <a:pPr marL="898525">
              <a:lnSpc>
                <a:spcPct val="120000"/>
              </a:lnSpc>
            </a:pPr>
            <a:r>
              <a:rPr lang="en-US" altLang="en-US" sz="1400" b="1" dirty="0" smtClean="0">
                <a:solidFill>
                  <a:prstClr val="black"/>
                </a:solidFill>
              </a:rPr>
              <a:t>B.LA.KE:  Breathe, Listen, Ask , Keep Safe from Arm, End</a:t>
            </a:r>
          </a:p>
          <a:p>
            <a:pPr marL="898525">
              <a:lnSpc>
                <a:spcPct val="120000"/>
              </a:lnSpc>
            </a:pPr>
            <a:r>
              <a:rPr lang="en-US" altLang="en-US" sz="1400" b="1" dirty="0" smtClean="0">
                <a:solidFill>
                  <a:prstClr val="black"/>
                </a:solidFill>
              </a:rPr>
              <a:t>TCF:, Treating Customers Fairly, Income Expenditure, Common Financial statement.</a:t>
            </a:r>
          </a:p>
          <a:p>
            <a:pPr marL="898525">
              <a:lnSpc>
                <a:spcPct val="120000"/>
              </a:lnSpc>
            </a:pPr>
            <a:endParaRPr lang="en-US" altLang="en-US" sz="1400" b="1" dirty="0">
              <a:solidFill>
                <a:prstClr val="black"/>
              </a:solidFill>
            </a:endParaRPr>
          </a:p>
          <a:p>
            <a:pPr marL="898525">
              <a:lnSpc>
                <a:spcPct val="120000"/>
              </a:lnSpc>
            </a:pPr>
            <a:r>
              <a:rPr lang="en-US" altLang="en-US" sz="1400" dirty="0" smtClean="0">
                <a:solidFill>
                  <a:prstClr val="black"/>
                </a:solidFill>
              </a:rPr>
              <a:t>Most Firms will employ Welfare officers / Vulnerability officers with additional training. </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Payment plans , agreed based on the ability to pay, common financial statement, pointing  to debt charities Step Change, Christians Against poverty: In line with our clients the Creditors . </a:t>
            </a:r>
          </a:p>
          <a:p>
            <a:pPr marL="898525">
              <a:lnSpc>
                <a:spcPct val="120000"/>
              </a:lnSpc>
            </a:pPr>
            <a:endParaRPr lang="en-US" altLang="en-US" sz="1400" dirty="0">
              <a:solidFill>
                <a:prstClr val="black"/>
              </a:solidFill>
            </a:endParaRPr>
          </a:p>
          <a:p>
            <a:pPr marL="898525">
              <a:lnSpc>
                <a:spcPct val="120000"/>
              </a:lnSpc>
            </a:pPr>
            <a:r>
              <a:rPr lang="en-US" altLang="en-US" sz="1400" dirty="0" smtClean="0">
                <a:solidFill>
                  <a:prstClr val="black"/>
                </a:solidFill>
              </a:rPr>
              <a:t>“BEING VULNERABLE OR IN FINANCIAL DISTRESS SHOULD </a:t>
            </a:r>
            <a:r>
              <a:rPr lang="en-US" altLang="en-US" sz="1400" b="1" dirty="0" smtClean="0">
                <a:solidFill>
                  <a:prstClr val="black"/>
                </a:solidFill>
              </a:rPr>
              <a:t>NOT AND DOES NOT MEAN THE DEBT IS NOT DUE, SIMPLY THAT A DIFFERENT APPROACH IS REQUIRED”</a:t>
            </a:r>
          </a:p>
          <a:p>
            <a:pPr marL="898525">
              <a:lnSpc>
                <a:spcPct val="120000"/>
              </a:lnSpc>
            </a:pPr>
            <a:r>
              <a:rPr lang="en-US" altLang="en-US" sz="1400" b="1" dirty="0" smtClean="0">
                <a:solidFill>
                  <a:prstClr val="black"/>
                </a:solidFill>
              </a:rPr>
              <a:t>  </a:t>
            </a:r>
          </a:p>
          <a:p>
            <a:pPr marL="898525">
              <a:lnSpc>
                <a:spcPct val="120000"/>
              </a:lnSpc>
            </a:pPr>
            <a:r>
              <a:rPr lang="en-US" altLang="en-US" sz="1400" b="1" dirty="0" smtClean="0">
                <a:solidFill>
                  <a:prstClr val="black"/>
                </a:solidFill>
              </a:rPr>
              <a:t>     </a:t>
            </a:r>
          </a:p>
        </p:txBody>
      </p:sp>
    </p:spTree>
    <p:extLst>
      <p:ext uri="{BB962C8B-B14F-4D97-AF65-F5344CB8AC3E}">
        <p14:creationId xmlns:p14="http://schemas.microsoft.com/office/powerpoint/2010/main" xmlns="" val="27052190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700808"/>
            <a:ext cx="8064896" cy="3453253"/>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Enforcement agents cannot break into peoples houses . Business </a:t>
            </a:r>
            <a:r>
              <a:rPr lang="en-US" altLang="en-US" sz="1400" b="1" dirty="0" smtClean="0">
                <a:solidFill>
                  <a:prstClr val="black"/>
                </a:solidFill>
              </a:rPr>
              <a:t>Yes</a:t>
            </a:r>
            <a:r>
              <a:rPr lang="en-US" altLang="en-US" sz="1400" dirty="0" smtClean="0">
                <a:solidFill>
                  <a:prstClr val="black"/>
                </a:solidFill>
              </a:rPr>
              <a:t> Private homes </a:t>
            </a:r>
            <a:r>
              <a:rPr lang="en-US" altLang="en-US" sz="1400" b="1" dirty="0" smtClean="0">
                <a:solidFill>
                  <a:prstClr val="black"/>
                </a:solidFill>
              </a:rPr>
              <a:t>No</a:t>
            </a:r>
            <a:r>
              <a:rPr lang="en-US" altLang="en-US" sz="1400" dirty="0" smtClean="0">
                <a:solidFill>
                  <a:prstClr val="black"/>
                </a:solidFill>
              </a:rPr>
              <a:t>.</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Object of Enforcement is to obtain payment/taking control of goods to the effect of or agree a plan plan. Achieve a Positive Outcome .</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Taking Control Of  Goods is not the first intention but maybe the only way to satisfy the debt.</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Nobody owns anything anymore so very rare . ( see fee structure ) in individual debt however Business Debt this can be a good tactic and lucrative !!</a:t>
            </a:r>
          </a:p>
          <a:p>
            <a:pPr marL="1184275" indent="-285750">
              <a:lnSpc>
                <a:spcPct val="120000"/>
              </a:lnSpc>
              <a:buFont typeface="Arial" panose="020B0604020202020204" pitchFamily="34" charset="0"/>
              <a:buChar char="•"/>
            </a:pPr>
            <a:endParaRPr lang="en-US" altLang="en-US" sz="1400" dirty="0">
              <a:solidFill>
                <a:prstClr val="black"/>
              </a:solidFill>
            </a:endParaRPr>
          </a:p>
          <a:p>
            <a:pPr marL="1184275" indent="-285750">
              <a:lnSpc>
                <a:spcPct val="120000"/>
              </a:lnSpc>
              <a:buFont typeface="Arial" panose="020B0604020202020204" pitchFamily="34" charset="0"/>
              <a:buChar char="•"/>
            </a:pPr>
            <a:r>
              <a:rPr lang="en-US" altLang="en-US" sz="1400" dirty="0" smtClean="0">
                <a:solidFill>
                  <a:prstClr val="black"/>
                </a:solidFill>
              </a:rPr>
              <a:t>Female Enforcement agents are signifanctly more successful , empathy </a:t>
            </a:r>
            <a:r>
              <a:rPr lang="en-US" altLang="en-US" sz="1400" b="1" dirty="0" smtClean="0">
                <a:solidFill>
                  <a:prstClr val="black"/>
                </a:solidFill>
              </a:rPr>
              <a:t>.    </a:t>
            </a:r>
          </a:p>
        </p:txBody>
      </p:sp>
    </p:spTree>
    <p:extLst>
      <p:ext uri="{BB962C8B-B14F-4D97-AF65-F5344CB8AC3E}">
        <p14:creationId xmlns:p14="http://schemas.microsoft.com/office/powerpoint/2010/main" xmlns="" val="32957784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700808"/>
            <a:ext cx="8064896" cy="3884140"/>
          </a:xfrm>
          <a:prstGeom prst="rect">
            <a:avLst/>
          </a:prstGeom>
          <a:noFill/>
        </p:spPr>
        <p:txBody>
          <a:bodyPr wrap="square" rtlCol="0">
            <a:spAutoFit/>
          </a:bodyPr>
          <a:lstStyle/>
          <a:p>
            <a:pPr marL="898525">
              <a:lnSpc>
                <a:spcPct val="120000"/>
              </a:lnSpc>
            </a:pPr>
            <a:r>
              <a:rPr lang="en-US" altLang="en-US" sz="1400" b="1" u="sng" dirty="0" smtClean="0">
                <a:solidFill>
                  <a:prstClr val="black"/>
                </a:solidFill>
              </a:rPr>
              <a:t>FEE STRUCTURE- HIGH COURT. TAKING CONTROL OF GOODS ACT</a:t>
            </a:r>
          </a:p>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285750" lvl="0" indent="-285750">
              <a:buFont typeface="Arial" panose="020B0604020202020204" pitchFamily="34" charset="0"/>
              <a:buChar char="•"/>
            </a:pPr>
            <a:r>
              <a:rPr lang="en-GB" sz="1400" dirty="0"/>
              <a:t>Court Fee £66+VAT Recoverable from Debtor </a:t>
            </a:r>
            <a:endParaRPr lang="en-GB" sz="1400" dirty="0" smtClean="0"/>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Compliance Stage £75+VAT </a:t>
            </a:r>
          </a:p>
          <a:p>
            <a:pPr marL="285750" lvl="0" indent="-285750">
              <a:buFont typeface="Arial" panose="020B0604020202020204" pitchFamily="34" charset="0"/>
              <a:buChar char="•"/>
            </a:pPr>
            <a:r>
              <a:rPr lang="en-GB" sz="1400" dirty="0"/>
              <a:t>First Enforcement Stage  £190+VAT plus 7.5% of sum recovered exceeding £1500 ( Recoverable from the Debtor)</a:t>
            </a:r>
          </a:p>
          <a:p>
            <a:pPr marL="285750" lvl="0" indent="-285750">
              <a:buFont typeface="Arial" panose="020B0604020202020204" pitchFamily="34" charset="0"/>
              <a:buChar char="•"/>
            </a:pPr>
            <a:r>
              <a:rPr lang="en-GB" sz="1400" dirty="0"/>
              <a:t>Second Enforcement Stage £495+VAT ( Recoverable from the Debtor)</a:t>
            </a:r>
          </a:p>
          <a:p>
            <a:pPr marL="285750" lvl="0" indent="-285750">
              <a:buFont typeface="Arial" panose="020B0604020202020204" pitchFamily="34" charset="0"/>
              <a:buChar char="•"/>
            </a:pPr>
            <a:r>
              <a:rPr lang="en-GB" sz="1400" dirty="0"/>
              <a:t>Sale And Disposal Stage  £525 + Vat plus 7.5% (Recoverable from the Debtor</a:t>
            </a:r>
            <a:r>
              <a:rPr lang="en-GB" sz="1400" dirty="0" smtClean="0"/>
              <a:t>)</a:t>
            </a:r>
          </a:p>
          <a:p>
            <a:pPr marL="285750" lvl="0" indent="-285750">
              <a:buFont typeface="Arial" panose="020B0604020202020204" pitchFamily="34" charset="0"/>
              <a:buChar char="•"/>
            </a:pPr>
            <a:endParaRPr lang="en-GB" sz="1400" dirty="0"/>
          </a:p>
          <a:p>
            <a:pPr lvl="0"/>
            <a:r>
              <a:rPr lang="en-GB" sz="1400" dirty="0" smtClean="0"/>
              <a:t>In theory an £750 Judgment for a Water Debt could become £2358!!</a:t>
            </a:r>
          </a:p>
          <a:p>
            <a:pPr lvl="0"/>
            <a:endParaRPr lang="en-GB" sz="1400" dirty="0"/>
          </a:p>
          <a:p>
            <a:pPr lvl="0"/>
            <a:r>
              <a:rPr lang="en-GB" sz="1400" dirty="0" smtClean="0"/>
              <a:t>HOWEVER REALITY :The vast majority of Individual , non business Debt never goes beyond First Enforcement Stage as the debtor/customer will engage at Compliance or First Enforcement stage .</a:t>
            </a:r>
          </a:p>
          <a:p>
            <a:pPr lvl="0"/>
            <a:endParaRPr lang="en-GB" sz="1400" dirty="0"/>
          </a:p>
          <a:p>
            <a:pPr lvl="0"/>
            <a:r>
              <a:rPr lang="en-GB" sz="1400" b="1" dirty="0" smtClean="0"/>
              <a:t>Out of 4000 cases in 2018 2!! Went to Sale Stage and they both had sports cars !!!   </a:t>
            </a:r>
            <a:endParaRPr lang="en-GB" sz="1400" b="1" dirty="0"/>
          </a:p>
          <a:p>
            <a:pPr marL="1616075" indent="-717550">
              <a:lnSpc>
                <a:spcPct val="120000"/>
              </a:lnSpc>
              <a:buFont typeface="Arial" panose="020B0604020202020204" pitchFamily="34" charset="0"/>
              <a:buChar char="•"/>
            </a:pPr>
            <a:endParaRPr lang="en-US" altLang="en-US" sz="1400" b="1" dirty="0" smtClean="0">
              <a:solidFill>
                <a:prstClr val="black"/>
              </a:solidFill>
            </a:endParaRPr>
          </a:p>
        </p:txBody>
      </p:sp>
    </p:spTree>
    <p:extLst>
      <p:ext uri="{BB962C8B-B14F-4D97-AF65-F5344CB8AC3E}">
        <p14:creationId xmlns:p14="http://schemas.microsoft.com/office/powerpoint/2010/main" xmlns="" val="385447479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5" name="TextBox 4"/>
          <p:cNvSpPr txBox="1"/>
          <p:nvPr/>
        </p:nvSpPr>
        <p:spPr>
          <a:xfrm>
            <a:off x="395536" y="1700808"/>
            <a:ext cx="8064896" cy="2936188"/>
          </a:xfrm>
          <a:prstGeom prst="rect">
            <a:avLst/>
          </a:prstGeom>
          <a:noFill/>
        </p:spPr>
        <p:txBody>
          <a:bodyPr wrap="square" rtlCol="0">
            <a:spAutoFit/>
          </a:bodyPr>
          <a:lstStyle/>
          <a:p>
            <a:pPr marL="898525">
              <a:lnSpc>
                <a:spcPct val="120000"/>
              </a:lnSpc>
            </a:pPr>
            <a:r>
              <a:rPr lang="en-US" altLang="en-US" sz="1400" b="1" dirty="0" smtClean="0">
                <a:solidFill>
                  <a:prstClr val="black"/>
                </a:solidFill>
              </a:rPr>
              <a:t>BEHAVIOUR, COMPLAINTS, FUTURE</a:t>
            </a:r>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r>
              <a:rPr lang="en-GB" sz="1400" dirty="0" smtClean="0"/>
              <a:t>Have agents made mistakes ? Of course no matter what training  is given we are dealing with human beings.</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Enforcement agents are human and may themselves suffer financially this is when corners may  be cut.</a:t>
            </a:r>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r>
              <a:rPr lang="en-GB" sz="1400" dirty="0"/>
              <a:t>Self Employed against </a:t>
            </a:r>
            <a:r>
              <a:rPr lang="en-GB" sz="1400" dirty="0" smtClean="0"/>
              <a:t>employed?</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smtClean="0"/>
              <a:t>Certification ( must be) </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smtClean="0"/>
              <a:t>Established Firms, bigger often does mean better. ( Training Resource)</a:t>
            </a:r>
          </a:p>
          <a:p>
            <a:pPr marL="285750" lvl="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xmlns="" val="240685190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5" name="TextBox 4"/>
          <p:cNvSpPr txBox="1"/>
          <p:nvPr/>
        </p:nvSpPr>
        <p:spPr>
          <a:xfrm>
            <a:off x="395536" y="1700808"/>
            <a:ext cx="8064896" cy="3797963"/>
          </a:xfrm>
          <a:prstGeom prst="rect">
            <a:avLst/>
          </a:prstGeom>
          <a:noFill/>
        </p:spPr>
        <p:txBody>
          <a:bodyPr wrap="square" rtlCol="0">
            <a:spAutoFit/>
          </a:bodyPr>
          <a:lstStyle/>
          <a:p>
            <a:pPr marL="898525">
              <a:lnSpc>
                <a:spcPct val="120000"/>
              </a:lnSpc>
            </a:pPr>
            <a:r>
              <a:rPr lang="en-US" altLang="en-US" sz="1400" b="1" dirty="0" smtClean="0">
                <a:solidFill>
                  <a:prstClr val="black"/>
                </a:solidFill>
              </a:rPr>
              <a:t>BEHAVIOUR, COMPLAINTS, FUTURE</a:t>
            </a:r>
          </a:p>
          <a:p>
            <a:pPr marL="285750" indent="-285750">
              <a:buFont typeface="Arial" panose="020B0604020202020204" pitchFamily="34" charset="0"/>
              <a:buChar char="•"/>
            </a:pPr>
            <a:endParaRPr lang="en-GB" sz="1400" dirty="0" smtClean="0">
              <a:solidFill>
                <a:prstClr val="black"/>
              </a:solidFill>
            </a:endParaRPr>
          </a:p>
          <a:p>
            <a:pPr marL="285750" indent="-285750">
              <a:buFont typeface="Arial" panose="020B0604020202020204" pitchFamily="34" charset="0"/>
              <a:buChar char="•"/>
            </a:pPr>
            <a:r>
              <a:rPr lang="en-GB" sz="1400" dirty="0" smtClean="0">
                <a:solidFill>
                  <a:prstClr val="black"/>
                </a:solidFill>
              </a:rPr>
              <a:t>Body Worn Cameras will become compulsory to protect both parties . However this is not the Panacea. GDPR minefield and we are asked to switch cameras off.</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sz="1400" dirty="0" smtClean="0">
                <a:solidFill>
                  <a:prstClr val="black"/>
                </a:solidFill>
              </a:rPr>
              <a:t>Self Regulation will end.  We have CIVEA . High Court Association and MOJ light touch . Its not healthy and means the industry is open to criticism however any new regulator will need funding who pays ? </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sz="1400" dirty="0" smtClean="0">
                <a:solidFill>
                  <a:prstClr val="black"/>
                </a:solidFill>
              </a:rPr>
              <a:t>Court Reforms may mean FCA Enforcement is Privatised . We could see two distinct set of rules almost like PAP . Consumer all regulated by FCA and Business Debt MOJ? </a:t>
            </a:r>
          </a:p>
          <a:p>
            <a:pPr marL="285750" indent="-285750">
              <a:buFont typeface="Arial" panose="020B0604020202020204" pitchFamily="34" charset="0"/>
              <a:buChar char="•"/>
            </a:pPr>
            <a:endParaRPr lang="en-GB" sz="1400" dirty="0" smtClean="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r>
              <a:rPr lang="en-GB" sz="1400" b="1" dirty="0" smtClean="0">
                <a:solidFill>
                  <a:prstClr val="black"/>
                </a:solidFill>
              </a:rPr>
              <a:t>Lets see.</a:t>
            </a:r>
          </a:p>
          <a:p>
            <a:endParaRPr lang="en-GB" sz="1400" b="1" dirty="0">
              <a:solidFill>
                <a:prstClr val="black"/>
              </a:solidFill>
            </a:endParaRPr>
          </a:p>
          <a:p>
            <a:r>
              <a:rPr lang="en-GB" sz="1400" b="1" dirty="0" smtClean="0">
                <a:solidFill>
                  <a:prstClr val="black"/>
                </a:solidFill>
              </a:rPr>
              <a:t>Any Questions        </a:t>
            </a:r>
          </a:p>
          <a:p>
            <a:pPr marL="285750" indent="-285750">
              <a:buFont typeface="Arial" panose="020B0604020202020204" pitchFamily="34" charset="0"/>
              <a:buChar char="•"/>
            </a:pPr>
            <a:endParaRPr lang="en-GB" sz="1400" dirty="0">
              <a:solidFill>
                <a:prstClr val="black"/>
              </a:solidFill>
            </a:endParaRPr>
          </a:p>
        </p:txBody>
      </p:sp>
    </p:spTree>
    <p:extLst>
      <p:ext uri="{BB962C8B-B14F-4D97-AF65-F5344CB8AC3E}">
        <p14:creationId xmlns:p14="http://schemas.microsoft.com/office/powerpoint/2010/main" xmlns="" val="37237437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latin typeface="Open Sans"/>
                <a:cs typeface="Open Sans"/>
              </a:rPr>
              <a:t>Debunking Myths : Bailiffs , Enforcement Agents </a:t>
            </a:r>
            <a:r>
              <a:rPr lang="en-US" sz="2000" b="1" u="sng" dirty="0" smtClean="0">
                <a:solidFill>
                  <a:schemeClr val="bg1"/>
                </a:solidFill>
                <a:latin typeface="Open Sans"/>
                <a:cs typeface="Open Sans"/>
              </a:rPr>
              <a:t>here</a:t>
            </a:r>
            <a:endParaRPr lang="en-US" sz="2000" b="1" u="sng" dirty="0">
              <a:solidFill>
                <a:schemeClr val="bg1"/>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p>
          <a:p>
            <a:pPr marL="1616075" indent="-717550">
              <a:lnSpc>
                <a:spcPct val="120000"/>
              </a:lnSpc>
              <a:buFont typeface="Arial" panose="020B0604020202020204" pitchFamily="34" charset="0"/>
              <a:buChar char="•"/>
            </a:pPr>
            <a:endParaRPr lang="en-US" altLang="en-US" sz="1400" b="1" dirty="0"/>
          </a:p>
        </p:txBody>
      </p:sp>
      <p:sp>
        <p:nvSpPr>
          <p:cNvPr id="4" name="Rectangle 3"/>
          <p:cNvSpPr/>
          <p:nvPr/>
        </p:nvSpPr>
        <p:spPr>
          <a:xfrm>
            <a:off x="395536" y="1909516"/>
            <a:ext cx="4430380" cy="369332"/>
          </a:xfrm>
          <a:prstGeom prst="rect">
            <a:avLst/>
          </a:prstGeom>
        </p:spPr>
        <p:txBody>
          <a:bodyPr wrap="none">
            <a:spAutoFit/>
          </a:bodyPr>
          <a:lstStyle/>
          <a:p>
            <a:r>
              <a:rPr lang="en-US" b="1" dirty="0" smtClean="0"/>
              <a:t>“Bailiff </a:t>
            </a:r>
            <a:r>
              <a:rPr lang="en-US" b="1" dirty="0"/>
              <a:t>reforms “not working”, say </a:t>
            </a:r>
            <a:r>
              <a:rPr lang="en-US" b="1" dirty="0" smtClean="0"/>
              <a:t>charities”</a:t>
            </a:r>
            <a:endParaRPr lang="en-GB"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330705"/>
            <a:ext cx="3168352" cy="237874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1960" y="2204864"/>
            <a:ext cx="4730906" cy="18289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8104" y="4280703"/>
            <a:ext cx="2857500" cy="1428750"/>
          </a:xfrm>
          <a:prstGeom prst="rect">
            <a:avLst/>
          </a:prstGeom>
        </p:spPr>
      </p:pic>
    </p:spTree>
    <p:extLst>
      <p:ext uri="{BB962C8B-B14F-4D97-AF65-F5344CB8AC3E}">
        <p14:creationId xmlns:p14="http://schemas.microsoft.com/office/powerpoint/2010/main" xmlns="" val="370323999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2132856"/>
            <a:ext cx="2857500" cy="1600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6056" y="2204864"/>
            <a:ext cx="2857500" cy="1600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80300" y="4158475"/>
            <a:ext cx="2697599" cy="1800200"/>
          </a:xfrm>
          <a:prstGeom prst="rect">
            <a:avLst/>
          </a:prstGeom>
        </p:spPr>
      </p:pic>
    </p:spTree>
    <p:extLst>
      <p:ext uri="{BB962C8B-B14F-4D97-AF65-F5344CB8AC3E}">
        <p14:creationId xmlns:p14="http://schemas.microsoft.com/office/powerpoint/2010/main" xmlns="" val="146399526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sp>
        <p:nvSpPr>
          <p:cNvPr id="4" name="Rectangle 3"/>
          <p:cNvSpPr/>
          <p:nvPr/>
        </p:nvSpPr>
        <p:spPr>
          <a:xfrm>
            <a:off x="1043608" y="1988840"/>
            <a:ext cx="4608512" cy="923330"/>
          </a:xfrm>
          <a:prstGeom prst="rect">
            <a:avLst/>
          </a:prstGeom>
        </p:spPr>
        <p:txBody>
          <a:bodyPr wrap="square">
            <a:spAutoFit/>
          </a:bodyPr>
          <a:lstStyle/>
          <a:p>
            <a:r>
              <a:rPr lang="en-US" dirty="0">
                <a:solidFill>
                  <a:prstClr val="black"/>
                </a:solidFill>
              </a:rPr>
              <a:t>Press release </a:t>
            </a:r>
          </a:p>
          <a:p>
            <a:r>
              <a:rPr lang="en-US" b="1" dirty="0" smtClean="0">
                <a:solidFill>
                  <a:prstClr val="black"/>
                </a:solidFill>
              </a:rPr>
              <a:t>“Body-worn </a:t>
            </a:r>
            <a:r>
              <a:rPr lang="en-US" b="1" dirty="0">
                <a:solidFill>
                  <a:prstClr val="black"/>
                </a:solidFill>
              </a:rPr>
              <a:t>cameras to curb aggressive </a:t>
            </a:r>
            <a:r>
              <a:rPr lang="en-US" b="1" dirty="0" smtClean="0">
                <a:solidFill>
                  <a:prstClr val="black"/>
                </a:solidFill>
              </a:rPr>
              <a:t>bailiffs”</a:t>
            </a:r>
            <a:endParaRPr lang="en-US" b="1" dirty="0">
              <a:solidFill>
                <a:prstClr val="black"/>
              </a:solidFill>
            </a:endParaRPr>
          </a:p>
        </p:txBody>
      </p:sp>
      <p:sp>
        <p:nvSpPr>
          <p:cNvPr id="5" name="Rectangle 4"/>
          <p:cNvSpPr/>
          <p:nvPr/>
        </p:nvSpPr>
        <p:spPr>
          <a:xfrm>
            <a:off x="2555776" y="3284984"/>
            <a:ext cx="4067944" cy="646331"/>
          </a:xfrm>
          <a:prstGeom prst="rect">
            <a:avLst/>
          </a:prstGeom>
        </p:spPr>
        <p:txBody>
          <a:bodyPr wrap="square">
            <a:spAutoFit/>
          </a:bodyPr>
          <a:lstStyle/>
          <a:p>
            <a:r>
              <a:rPr lang="en-US" b="1" dirty="0" smtClean="0">
                <a:solidFill>
                  <a:prstClr val="black"/>
                </a:solidFill>
              </a:rPr>
              <a:t>“Review </a:t>
            </a:r>
            <a:r>
              <a:rPr lang="en-US" b="1" dirty="0">
                <a:solidFill>
                  <a:prstClr val="black"/>
                </a:solidFill>
              </a:rPr>
              <a:t>of enforcement agent (bailiff) reforms: call for </a:t>
            </a:r>
            <a:r>
              <a:rPr lang="en-US" b="1" dirty="0" smtClean="0">
                <a:solidFill>
                  <a:prstClr val="black"/>
                </a:solidFill>
              </a:rPr>
              <a:t>evidence”</a:t>
            </a:r>
            <a:endParaRPr lang="en-GB" dirty="0">
              <a:solidFill>
                <a:prstClr val="black"/>
              </a:solidFill>
            </a:endParaRPr>
          </a:p>
        </p:txBody>
      </p:sp>
      <p:sp>
        <p:nvSpPr>
          <p:cNvPr id="10" name="Rectangle 9"/>
          <p:cNvSpPr/>
          <p:nvPr/>
        </p:nvSpPr>
        <p:spPr>
          <a:xfrm>
            <a:off x="1187624" y="4509120"/>
            <a:ext cx="4572000" cy="923330"/>
          </a:xfrm>
          <a:prstGeom prst="rect">
            <a:avLst/>
          </a:prstGeom>
        </p:spPr>
        <p:txBody>
          <a:bodyPr>
            <a:spAutoFit/>
          </a:bodyPr>
          <a:lstStyle/>
          <a:p>
            <a:r>
              <a:rPr lang="en-US" b="1" dirty="0" smtClean="0">
                <a:solidFill>
                  <a:prstClr val="black"/>
                </a:solidFill>
              </a:rPr>
              <a:t>“Bailiffs </a:t>
            </a:r>
            <a:r>
              <a:rPr lang="en-US" b="1" dirty="0">
                <a:solidFill>
                  <a:prstClr val="black"/>
                </a:solidFill>
              </a:rPr>
              <a:t>could be forced to wear body-cams when they visit homes and business as MPs bid to crack down on rogue </a:t>
            </a:r>
            <a:r>
              <a:rPr lang="en-US" b="1" dirty="0" smtClean="0">
                <a:solidFill>
                  <a:prstClr val="black"/>
                </a:solidFill>
              </a:rPr>
              <a:t>operators”</a:t>
            </a:r>
            <a:endParaRPr lang="en-GB" dirty="0">
              <a:solidFill>
                <a:prstClr val="black"/>
              </a:solidFill>
            </a:endParaRPr>
          </a:p>
        </p:txBody>
      </p:sp>
    </p:spTree>
    <p:extLst>
      <p:ext uri="{BB962C8B-B14F-4D97-AF65-F5344CB8AC3E}">
        <p14:creationId xmlns:p14="http://schemas.microsoft.com/office/powerpoint/2010/main" xmlns="" val="3771697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sp>
        <p:nvSpPr>
          <p:cNvPr id="4" name="Rectangle 3"/>
          <p:cNvSpPr/>
          <p:nvPr/>
        </p:nvSpPr>
        <p:spPr>
          <a:xfrm>
            <a:off x="1043608" y="1988840"/>
            <a:ext cx="5184576" cy="3970318"/>
          </a:xfrm>
          <a:prstGeom prst="rect">
            <a:avLst/>
          </a:prstGeom>
        </p:spPr>
        <p:txBody>
          <a:bodyPr wrap="square">
            <a:spAutoFit/>
          </a:bodyPr>
          <a:lstStyle/>
          <a:p>
            <a:r>
              <a:rPr lang="en-US" b="1" u="sng" dirty="0" smtClean="0"/>
              <a:t>Bailiffs </a:t>
            </a:r>
          </a:p>
          <a:p>
            <a:endParaRPr lang="en-US" b="1" u="sng" dirty="0"/>
          </a:p>
          <a:p>
            <a:r>
              <a:rPr lang="en-US" b="1" u="sng" dirty="0" smtClean="0"/>
              <a:t>Do Not Exist </a:t>
            </a:r>
            <a:r>
              <a:rPr lang="en-US" b="1" dirty="0" smtClean="0"/>
              <a:t> </a:t>
            </a:r>
          </a:p>
          <a:p>
            <a:endParaRPr lang="en-US" b="1" dirty="0"/>
          </a:p>
          <a:p>
            <a:r>
              <a:rPr lang="en-US" b="1" dirty="0" smtClean="0"/>
              <a:t>Since 2014 they are known as Enforcement Agents .</a:t>
            </a:r>
          </a:p>
          <a:p>
            <a:endParaRPr lang="en-US" b="1" dirty="0"/>
          </a:p>
          <a:p>
            <a:r>
              <a:rPr lang="en-US" dirty="0"/>
              <a:t>A </a:t>
            </a:r>
            <a:r>
              <a:rPr lang="en-US" b="1" dirty="0"/>
              <a:t>certificated</a:t>
            </a:r>
            <a:r>
              <a:rPr lang="en-US" dirty="0"/>
              <a:t> </a:t>
            </a:r>
            <a:r>
              <a:rPr lang="en-US" b="1" dirty="0"/>
              <a:t>enforcement</a:t>
            </a:r>
            <a:r>
              <a:rPr lang="en-US" dirty="0"/>
              <a:t> </a:t>
            </a:r>
            <a:r>
              <a:rPr lang="en-US" b="1" dirty="0"/>
              <a:t>agent</a:t>
            </a:r>
            <a:r>
              <a:rPr lang="en-US" dirty="0"/>
              <a:t> is a person appointed under Part 3 of the Tribunals, Courts and </a:t>
            </a:r>
            <a:r>
              <a:rPr lang="en-US" b="1" dirty="0"/>
              <a:t>Enforcement</a:t>
            </a:r>
            <a:r>
              <a:rPr lang="en-US" dirty="0"/>
              <a:t> Act 2007 in England and Wales, who may take control of goods and sell them to pay an amount of money when order to do so by a court. Until 2014, they were known as " </a:t>
            </a:r>
            <a:r>
              <a:rPr lang="en-US" b="1" dirty="0"/>
              <a:t>certificated</a:t>
            </a:r>
            <a:r>
              <a:rPr lang="en-US" dirty="0"/>
              <a:t> bailiffs ".</a:t>
            </a:r>
            <a:endParaRPr lang="en-US" b="1" dirty="0" smtClean="0"/>
          </a:p>
          <a:p>
            <a:endParaRPr lang="en-US" b="1" dirty="0"/>
          </a:p>
        </p:txBody>
      </p:sp>
    </p:spTree>
    <p:extLst>
      <p:ext uri="{BB962C8B-B14F-4D97-AF65-F5344CB8AC3E}">
        <p14:creationId xmlns:p14="http://schemas.microsoft.com/office/powerpoint/2010/main" xmlns="" val="15053165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sp>
        <p:nvSpPr>
          <p:cNvPr id="4" name="Rectangle 3"/>
          <p:cNvSpPr/>
          <p:nvPr/>
        </p:nvSpPr>
        <p:spPr>
          <a:xfrm>
            <a:off x="1043608" y="1988840"/>
            <a:ext cx="5184576" cy="3139321"/>
          </a:xfrm>
          <a:prstGeom prst="rect">
            <a:avLst/>
          </a:prstGeom>
        </p:spPr>
        <p:txBody>
          <a:bodyPr wrap="square">
            <a:spAutoFit/>
          </a:bodyPr>
          <a:lstStyle/>
          <a:p>
            <a:r>
              <a:rPr lang="en-US" b="1" u="sng" dirty="0" smtClean="0">
                <a:solidFill>
                  <a:prstClr val="black"/>
                </a:solidFill>
              </a:rPr>
              <a:t>Enforcement agents need to be licensed </a:t>
            </a:r>
          </a:p>
          <a:p>
            <a:endParaRPr lang="en-US" b="1" u="sng" dirty="0">
              <a:solidFill>
                <a:prstClr val="black"/>
              </a:solidFill>
            </a:endParaRPr>
          </a:p>
          <a:p>
            <a:r>
              <a:rPr lang="en-US" b="1" u="sng" dirty="0" smtClean="0">
                <a:solidFill>
                  <a:prstClr val="black"/>
                </a:solidFill>
              </a:rPr>
              <a:t>Do Not Exist </a:t>
            </a:r>
            <a:r>
              <a:rPr lang="en-US" b="1" dirty="0" smtClean="0">
                <a:solidFill>
                  <a:prstClr val="black"/>
                </a:solidFill>
              </a:rPr>
              <a:t> !!!</a:t>
            </a:r>
          </a:p>
          <a:p>
            <a:endParaRPr lang="en-US" b="1" dirty="0">
              <a:solidFill>
                <a:prstClr val="black"/>
              </a:solidFill>
            </a:endParaRPr>
          </a:p>
          <a:p>
            <a:r>
              <a:rPr lang="en-US" dirty="0" smtClean="0">
                <a:solidFill>
                  <a:prstClr val="black"/>
                </a:solidFill>
              </a:rPr>
              <a:t>"</a:t>
            </a:r>
            <a:r>
              <a:rPr lang="en-US" dirty="0"/>
              <a:t>The Certificated Enforcement Agent </a:t>
            </a:r>
            <a:r>
              <a:rPr lang="en-US" dirty="0" smtClean="0"/>
              <a:t>(</a:t>
            </a:r>
            <a:r>
              <a:rPr lang="en-US" dirty="0" smtClean="0">
                <a:solidFill>
                  <a:srgbClr val="FF0000"/>
                </a:solidFill>
              </a:rPr>
              <a:t>BAILIFF</a:t>
            </a:r>
            <a:r>
              <a:rPr lang="en-US" dirty="0" smtClean="0"/>
              <a:t>) </a:t>
            </a:r>
            <a:r>
              <a:rPr lang="en-US" dirty="0"/>
              <a:t>Register This register holds details of all enforcement agents (</a:t>
            </a:r>
            <a:r>
              <a:rPr lang="en-US" dirty="0">
                <a:solidFill>
                  <a:srgbClr val="FF0000"/>
                </a:solidFill>
              </a:rPr>
              <a:t>previously called bailiffs</a:t>
            </a:r>
            <a:r>
              <a:rPr lang="en-US" dirty="0"/>
              <a:t>) who hold a certificate, granted by a judge at the county court, which allows them carry out enforcement action by way of taking control of goods and, if necessary,...</a:t>
            </a:r>
            <a:r>
              <a:rPr lang="en-US" dirty="0" smtClean="0">
                <a:solidFill>
                  <a:prstClr val="black"/>
                </a:solidFill>
              </a:rPr>
              <a:t>.</a:t>
            </a:r>
            <a:endParaRPr lang="en-US" b="1" dirty="0" smtClean="0">
              <a:solidFill>
                <a:prstClr val="black"/>
              </a:solidFill>
            </a:endParaRPr>
          </a:p>
          <a:p>
            <a:endParaRPr lang="en-US" b="1" dirty="0">
              <a:solidFill>
                <a:prstClr val="black"/>
              </a:solidFill>
            </a:endParaRPr>
          </a:p>
        </p:txBody>
      </p:sp>
    </p:spTree>
    <p:extLst>
      <p:ext uri="{BB962C8B-B14F-4D97-AF65-F5344CB8AC3E}">
        <p14:creationId xmlns:p14="http://schemas.microsoft.com/office/powerpoint/2010/main" xmlns="" val="177713076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sp>
        <p:nvSpPr>
          <p:cNvPr id="6" name="Rectangle 5"/>
          <p:cNvSpPr/>
          <p:nvPr/>
        </p:nvSpPr>
        <p:spPr>
          <a:xfrm>
            <a:off x="1907704" y="1700808"/>
            <a:ext cx="4248472" cy="4401205"/>
          </a:xfrm>
          <a:prstGeom prst="rect">
            <a:avLst/>
          </a:prstGeom>
        </p:spPr>
        <p:txBody>
          <a:bodyPr wrap="square">
            <a:spAutoFit/>
          </a:bodyPr>
          <a:lstStyle/>
          <a:p>
            <a:r>
              <a:rPr lang="en-US" sz="1400" b="1" dirty="0"/>
              <a:t>Level 2 Award</a:t>
            </a:r>
          </a:p>
          <a:p>
            <a:r>
              <a:rPr lang="en-US" sz="1400" dirty="0"/>
              <a:t>The CICM Level 2 Award in Taking Control of Goods covers the knowledge requirement of those seeking certification to act as an enforcement agent. The qualification tests enforcement law and knowledge about taking control of goods regulations and best practice including understanding about customer care, particularly those in vulnerable circumstance, and conflict management.</a:t>
            </a:r>
          </a:p>
          <a:p>
            <a:r>
              <a:rPr lang="en-US" sz="1400" b="1" dirty="0"/>
              <a:t>Overview</a:t>
            </a:r>
          </a:p>
          <a:p>
            <a:r>
              <a:rPr lang="en-US" sz="1400" dirty="0"/>
              <a:t>The CICM Level 2 Award in Taking Control of Goods is Ofqual recognised and approved by the Ministry of Justice and Skills for Security to meet the certification requirements of enforcement agents.</a:t>
            </a:r>
          </a:p>
          <a:p>
            <a:r>
              <a:rPr lang="en-US" sz="1400" b="1" dirty="0"/>
              <a:t>Why do I need to take the qualification?</a:t>
            </a:r>
          </a:p>
          <a:p>
            <a:r>
              <a:rPr lang="en-US" sz="1400" dirty="0"/>
              <a:t>You need to hold a recognised qualification in order to apply for or renew a certificate to act as an enforcement agent (bailiff) under the detailed Regulations issued in 2013 and 2014 of the Tribunals Courts &amp; Enforcement Act 2007.</a:t>
            </a:r>
          </a:p>
        </p:txBody>
      </p:sp>
    </p:spTree>
    <p:extLst>
      <p:ext uri="{BB962C8B-B14F-4D97-AF65-F5344CB8AC3E}">
        <p14:creationId xmlns:p14="http://schemas.microsoft.com/office/powerpoint/2010/main" xmlns="" val="2976768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395536" y="1484784"/>
            <a:ext cx="8208912" cy="60939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endParaRPr lang="en-US" altLang="en-US" sz="1400" b="1" dirty="0">
              <a:solidFill>
                <a:prstClr val="black"/>
              </a:solidFill>
            </a:endParaRPr>
          </a:p>
        </p:txBody>
      </p:sp>
      <p:sp>
        <p:nvSpPr>
          <p:cNvPr id="4" name="Rectangle 3"/>
          <p:cNvSpPr/>
          <p:nvPr/>
        </p:nvSpPr>
        <p:spPr>
          <a:xfrm>
            <a:off x="1331640" y="1789483"/>
            <a:ext cx="5976664" cy="3539430"/>
          </a:xfrm>
          <a:prstGeom prst="rect">
            <a:avLst/>
          </a:prstGeom>
        </p:spPr>
        <p:txBody>
          <a:bodyPr wrap="square">
            <a:spAutoFit/>
          </a:bodyPr>
          <a:lstStyle/>
          <a:p>
            <a:r>
              <a:rPr lang="en-US" sz="1400" b="1" dirty="0"/>
              <a:t>What will I learn?</a:t>
            </a:r>
          </a:p>
          <a:p>
            <a:r>
              <a:rPr lang="en-US" sz="1400" dirty="0"/>
              <a:t>The course covers six areas:</a:t>
            </a:r>
            <a:br>
              <a:rPr lang="en-US" sz="1400" dirty="0"/>
            </a:br>
            <a:r>
              <a:rPr lang="en-US" sz="1400" dirty="0"/>
              <a:t>    The role of an enforcement agent</a:t>
            </a:r>
            <a:br>
              <a:rPr lang="en-US" sz="1400" dirty="0"/>
            </a:br>
            <a:r>
              <a:rPr lang="en-US" sz="1400" dirty="0"/>
              <a:t>    The law surrounding enforcement</a:t>
            </a:r>
            <a:br>
              <a:rPr lang="en-US" sz="1400" dirty="0"/>
            </a:br>
            <a:r>
              <a:rPr lang="en-US" sz="1400" dirty="0"/>
              <a:t>    Taking control of goods</a:t>
            </a:r>
            <a:br>
              <a:rPr lang="en-US" sz="1400" dirty="0"/>
            </a:br>
            <a:r>
              <a:rPr lang="en-US" sz="1400" dirty="0"/>
              <a:t>    Removal and sale of goods</a:t>
            </a:r>
            <a:br>
              <a:rPr lang="en-US" sz="1400" dirty="0"/>
            </a:br>
            <a:r>
              <a:rPr lang="en-US" sz="1400" dirty="0"/>
              <a:t>    Customer care and the national standards</a:t>
            </a:r>
            <a:br>
              <a:rPr lang="en-US" sz="1400" dirty="0"/>
            </a:br>
            <a:r>
              <a:rPr lang="en-US" sz="1400" dirty="0"/>
              <a:t>    Conflict management</a:t>
            </a:r>
          </a:p>
          <a:p>
            <a:endParaRPr lang="en-US" sz="1400" b="1" dirty="0" smtClean="0"/>
          </a:p>
          <a:p>
            <a:r>
              <a:rPr lang="en-US" sz="1400" b="1" dirty="0" smtClean="0"/>
              <a:t>What </a:t>
            </a:r>
            <a:r>
              <a:rPr lang="en-US" sz="1400" b="1" dirty="0"/>
              <a:t>will I gain?</a:t>
            </a:r>
          </a:p>
          <a:p>
            <a:r>
              <a:rPr lang="en-US" sz="1400" dirty="0"/>
              <a:t>You will gain an award which meets the qualification requirements of enforcement agents. You will need to show this when you apply and renew your enforcement agent (bailiff) certificate.</a:t>
            </a:r>
          </a:p>
          <a:p>
            <a:r>
              <a:rPr lang="en-US" sz="1400" b="1" dirty="0"/>
              <a:t>Who is it for?</a:t>
            </a:r>
          </a:p>
          <a:p>
            <a:r>
              <a:rPr lang="en-US" sz="1400" dirty="0"/>
              <a:t>Enforcement agents and people associated with enforcement work who require certification from the Ministry of Justice and Skills for Security.</a:t>
            </a:r>
          </a:p>
        </p:txBody>
      </p:sp>
    </p:spTree>
    <p:extLst>
      <p:ext uri="{BB962C8B-B14F-4D97-AF65-F5344CB8AC3E}">
        <p14:creationId xmlns:p14="http://schemas.microsoft.com/office/powerpoint/2010/main" xmlns="" val="379126320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24744"/>
            <a:ext cx="5472608" cy="400110"/>
          </a:xfrm>
          <a:prstGeom prst="rect">
            <a:avLst/>
          </a:prstGeom>
          <a:noFill/>
        </p:spPr>
        <p:txBody>
          <a:bodyPr wrap="square" rtlCol="0">
            <a:spAutoFit/>
          </a:bodyPr>
          <a:lstStyle/>
          <a:p>
            <a:r>
              <a:rPr lang="en-US" sz="1400" b="1" u="sng" dirty="0" smtClean="0">
                <a:solidFill>
                  <a:prstClr val="black"/>
                </a:solidFill>
                <a:latin typeface="Open Sans"/>
                <a:cs typeface="Open Sans"/>
              </a:rPr>
              <a:t>Debunking Myths : Bailiffs , Enforcement Agents </a:t>
            </a:r>
            <a:r>
              <a:rPr lang="en-US" sz="2000" b="1" u="sng" dirty="0" smtClean="0">
                <a:solidFill>
                  <a:prstClr val="white"/>
                </a:solidFill>
                <a:latin typeface="Open Sans"/>
                <a:cs typeface="Open Sans"/>
              </a:rPr>
              <a:t>here</a:t>
            </a:r>
            <a:endParaRPr lang="en-US" sz="2000" b="1" u="sng" dirty="0">
              <a:solidFill>
                <a:prstClr val="white"/>
              </a:solidFill>
              <a:latin typeface="Open Sans"/>
              <a:cs typeface="Open Sans"/>
            </a:endParaRPr>
          </a:p>
        </p:txBody>
      </p:sp>
      <p:sp>
        <p:nvSpPr>
          <p:cNvPr id="3" name="TextBox 2"/>
          <p:cNvSpPr txBox="1"/>
          <p:nvPr/>
        </p:nvSpPr>
        <p:spPr>
          <a:xfrm>
            <a:off x="251520" y="1700808"/>
            <a:ext cx="8280920" cy="3970318"/>
          </a:xfrm>
          <a:prstGeom prst="rect">
            <a:avLst/>
          </a:prstGeom>
          <a:noFill/>
        </p:spPr>
        <p:txBody>
          <a:bodyPr wrap="square" rtlCol="0">
            <a:spAutoFit/>
          </a:bodyPr>
          <a:lstStyle/>
          <a:p>
            <a:pPr marL="1616075" indent="-717550">
              <a:lnSpc>
                <a:spcPct val="120000"/>
              </a:lnSpc>
              <a:buFont typeface="Arial" panose="020B0604020202020204" pitchFamily="34" charset="0"/>
              <a:buChar char="•"/>
            </a:pPr>
            <a:endParaRPr lang="en-US" altLang="en-US" sz="1400" b="1" dirty="0" smtClean="0">
              <a:solidFill>
                <a:prstClr val="black"/>
              </a:solidFill>
            </a:endParaRPr>
          </a:p>
          <a:p>
            <a:pPr marL="1616075" indent="-717550">
              <a:lnSpc>
                <a:spcPct val="120000"/>
              </a:lnSpc>
              <a:buFont typeface="Arial" panose="020B0604020202020204" pitchFamily="34" charset="0"/>
              <a:buChar char="•"/>
            </a:pPr>
            <a:r>
              <a:rPr lang="en-US" altLang="en-US" sz="1400" b="1" dirty="0" smtClean="0">
                <a:solidFill>
                  <a:srgbClr val="FF0000"/>
                </a:solidFill>
              </a:rPr>
              <a:t>Without a Certificate an Enforcement Agent cannot Operate and cannot work</a:t>
            </a:r>
            <a:r>
              <a:rPr lang="en-US" altLang="en-US" sz="1400" b="1" dirty="0" smtClean="0">
                <a:solidFill>
                  <a:prstClr val="black"/>
                </a:solidFill>
              </a:rPr>
              <a:t>.</a:t>
            </a:r>
          </a:p>
          <a:p>
            <a:pPr marL="898525">
              <a:lnSpc>
                <a:spcPct val="120000"/>
              </a:lnSpc>
            </a:pPr>
            <a:endParaRPr lang="en-US" altLang="en-US" sz="1400" b="1" dirty="0" smtClean="0">
              <a:solidFill>
                <a:prstClr val="black"/>
              </a:solidFill>
            </a:endParaRPr>
          </a:p>
          <a:p>
            <a:pPr marL="1616075" indent="-717550">
              <a:lnSpc>
                <a:spcPct val="120000"/>
              </a:lnSpc>
              <a:buFont typeface="Arial" panose="020B0604020202020204" pitchFamily="34" charset="0"/>
              <a:buChar char="•"/>
            </a:pPr>
            <a:r>
              <a:rPr lang="en-US" altLang="en-US" sz="1400" dirty="0" smtClean="0">
                <a:solidFill>
                  <a:prstClr val="black"/>
                </a:solidFill>
              </a:rPr>
              <a:t>The level of training and skill expectation far outway’s those of a Doorstep debt Collector.</a:t>
            </a:r>
          </a:p>
          <a:p>
            <a:pPr marL="1616075" indent="-717550">
              <a:lnSpc>
                <a:spcPct val="120000"/>
              </a:lnSpc>
              <a:buFont typeface="Arial" panose="020B0604020202020204" pitchFamily="34" charset="0"/>
              <a:buChar char="•"/>
            </a:pPr>
            <a:endParaRPr lang="en-US" altLang="en-US" sz="1400" dirty="0" smtClean="0">
              <a:solidFill>
                <a:prstClr val="black"/>
              </a:solidFill>
            </a:endParaRPr>
          </a:p>
          <a:p>
            <a:pPr marL="1616075" indent="-717550">
              <a:lnSpc>
                <a:spcPct val="120000"/>
              </a:lnSpc>
              <a:buFont typeface="Arial" panose="020B0604020202020204" pitchFamily="34" charset="0"/>
              <a:buChar char="•"/>
            </a:pPr>
            <a:r>
              <a:rPr lang="en-US" altLang="en-US" sz="1400" dirty="0" smtClean="0">
                <a:solidFill>
                  <a:prstClr val="black"/>
                </a:solidFill>
              </a:rPr>
              <a:t>In my World of High Court Writs of Control all Sealed writs are given in the name of Authorised High Court Officers who are responsible for the behavior and actions  of the Enforcement officer. If this goes bad authorisation can be removed . Without Authorisation</a:t>
            </a:r>
            <a:r>
              <a:rPr lang="en-US" altLang="en-US" sz="1400" b="1" dirty="0" smtClean="0">
                <a:solidFill>
                  <a:prstClr val="black"/>
                </a:solidFill>
              </a:rPr>
              <a:t> </a:t>
            </a:r>
            <a:r>
              <a:rPr lang="en-US" altLang="en-US" sz="1400" b="1" dirty="0" smtClean="0">
                <a:solidFill>
                  <a:srgbClr val="FF0000"/>
                </a:solidFill>
              </a:rPr>
              <a:t>we cannot operate </a:t>
            </a:r>
            <a:r>
              <a:rPr lang="en-US" altLang="en-US" sz="1400" b="1" dirty="0" smtClean="0">
                <a:solidFill>
                  <a:prstClr val="black"/>
                </a:solidFill>
              </a:rPr>
              <a:t>!!    </a:t>
            </a:r>
          </a:p>
          <a:p>
            <a:pPr marL="1616075" indent="-717550">
              <a:lnSpc>
                <a:spcPct val="120000"/>
              </a:lnSpc>
              <a:buFont typeface="Arial" panose="020B0604020202020204" pitchFamily="34" charset="0"/>
              <a:buChar char="•"/>
            </a:pPr>
            <a:endParaRPr lang="en-US" altLang="en-US" sz="1400" b="1" dirty="0">
              <a:solidFill>
                <a:prstClr val="black"/>
              </a:solidFill>
            </a:endParaRPr>
          </a:p>
          <a:p>
            <a:pPr marL="1616075" indent="-717550">
              <a:lnSpc>
                <a:spcPct val="120000"/>
              </a:lnSpc>
              <a:buFont typeface="Arial" panose="020B0604020202020204" pitchFamily="34" charset="0"/>
              <a:buChar char="•"/>
            </a:pPr>
            <a:r>
              <a:rPr lang="en-US" altLang="en-US" sz="1400" dirty="0" smtClean="0">
                <a:solidFill>
                  <a:prstClr val="black"/>
                </a:solidFill>
              </a:rPr>
              <a:t>There are 54 Authorised officers in the Country. Gold Dust !!!</a:t>
            </a:r>
          </a:p>
          <a:p>
            <a:pPr marL="1616075" indent="-717550">
              <a:lnSpc>
                <a:spcPct val="120000"/>
              </a:lnSpc>
              <a:buFont typeface="Arial" panose="020B0604020202020204" pitchFamily="34" charset="0"/>
              <a:buChar char="•"/>
            </a:pPr>
            <a:endParaRPr lang="en-US" altLang="en-US" sz="1400" dirty="0">
              <a:solidFill>
                <a:prstClr val="black"/>
              </a:solidFill>
            </a:endParaRPr>
          </a:p>
          <a:p>
            <a:pPr marL="1616075" indent="-717550">
              <a:lnSpc>
                <a:spcPct val="120000"/>
              </a:lnSpc>
              <a:buFont typeface="Arial" panose="020B0604020202020204" pitchFamily="34" charset="0"/>
              <a:buChar char="•"/>
            </a:pPr>
            <a:r>
              <a:rPr lang="en-US" altLang="en-US" sz="1400" dirty="0" smtClean="0">
                <a:solidFill>
                  <a:prstClr val="black"/>
                </a:solidFill>
              </a:rPr>
              <a:t>We are regulated by the MOJ . Civil Enforcement companies regulated by CIVEA (association) .  High Court Officers are also regulation by The High Court Officers Association.  </a:t>
            </a:r>
            <a:endParaRPr lang="en-US" altLang="en-US" sz="1400" dirty="0">
              <a:solidFill>
                <a:prstClr val="black"/>
              </a:solidFill>
            </a:endParaRPr>
          </a:p>
        </p:txBody>
      </p:sp>
    </p:spTree>
    <p:extLst>
      <p:ext uri="{BB962C8B-B14F-4D97-AF65-F5344CB8AC3E}">
        <p14:creationId xmlns:p14="http://schemas.microsoft.com/office/powerpoint/2010/main" xmlns="" val="386085307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5692</TotalTime>
  <Words>1175</Words>
  <Application>Microsoft Office PowerPoint</Application>
  <PresentationFormat>On-screen Show (4:3)</PresentationFormat>
  <Paragraphs>160</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2_Office Theme</vt:lpstr>
      <vt:lpstr>6_Office Theme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Cerberus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Cerberus Receivables Management</dc:title>
  <dc:creator>Alex Hill</dc:creator>
  <cp:lastModifiedBy>Robert Winnington</cp:lastModifiedBy>
  <cp:revision>198</cp:revision>
  <cp:lastPrinted>2017-06-07T15:09:15Z</cp:lastPrinted>
  <dcterms:created xsi:type="dcterms:W3CDTF">2017-06-05T09:48:19Z</dcterms:created>
  <dcterms:modified xsi:type="dcterms:W3CDTF">2019-09-30T09:04:33Z</dcterms:modified>
</cp:coreProperties>
</file>