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0" r:id="rId3"/>
    <p:sldId id="262" r:id="rId4"/>
    <p:sldId id="258" r:id="rId5"/>
    <p:sldId id="256" r:id="rId6"/>
    <p:sldId id="257"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AD41B-E724-4A8C-A482-0E30ACFF8D05}" type="datetimeFigureOut">
              <a:rPr lang="en-GB" smtClean="0"/>
              <a:pPr/>
              <a:t>11/02/2019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F67F2-DEBA-41A6-94FB-4F15B4099D73}" type="slidenum">
              <a:rPr lang="en-GB" smtClean="0"/>
              <a:pPr/>
              <a:t>‹#›</a:t>
            </a:fld>
            <a:endParaRPr lang="en-GB"/>
          </a:p>
        </p:txBody>
      </p:sp>
    </p:spTree>
    <p:extLst>
      <p:ext uri="{BB962C8B-B14F-4D97-AF65-F5344CB8AC3E}">
        <p14:creationId xmlns:p14="http://schemas.microsoft.com/office/powerpoint/2010/main" xmlns="" val="332851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GB" dirty="0" smtClean="0"/>
          </a:p>
        </p:txBody>
      </p:sp>
      <p:sp>
        <p:nvSpPr>
          <p:cNvPr id="44036" name="Slide Number Placeholder 3"/>
          <p:cNvSpPr>
            <a:spLocks noGrp="1"/>
          </p:cNvSpPr>
          <p:nvPr>
            <p:ph type="sldNum" sz="quarter" idx="5"/>
          </p:nvPr>
        </p:nvSpPr>
        <p:spPr>
          <a:noFill/>
        </p:spPr>
        <p:txBody>
          <a:bodyPr/>
          <a:lstStyle/>
          <a:p>
            <a:fld id="{19079076-0BCE-48FE-A730-DA4A1B49B217}"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r>
              <a:rPr lang="en-GB" b="1" smtClean="0"/>
              <a:t>WHO WE ARE – OVERVIEW OF GROUP COMPANIES</a:t>
            </a:r>
          </a:p>
          <a:p>
            <a:pPr eaLnBrk="1" hangingPunct="1">
              <a:spcBef>
                <a:spcPct val="100000"/>
              </a:spcBef>
            </a:pPr>
            <a:r>
              <a:rPr lang="en-GB" smtClean="0"/>
              <a:t>As you will see from this image, South West Water is part Pennon Group plc based in Exeter. Pennon Group is listed on the London Stock Exchange.</a:t>
            </a:r>
          </a:p>
          <a:p>
            <a:pPr eaLnBrk="1" hangingPunct="1">
              <a:spcBef>
                <a:spcPct val="100000"/>
              </a:spcBef>
            </a:pPr>
            <a:endParaRPr lang="en-GB" smtClean="0"/>
          </a:p>
          <a:p>
            <a:pPr eaLnBrk="1" hangingPunct="1">
              <a:spcBef>
                <a:spcPct val="100000"/>
              </a:spcBef>
            </a:pPr>
            <a:r>
              <a:rPr lang="en-GB" smtClean="0"/>
              <a:t>South West Water is licensed to provide, since the industry was privatised in 1989, water and sewerage services to customers in Devon, Cornwall and small areas of Dorset and Somerset.</a:t>
            </a:r>
          </a:p>
          <a:p>
            <a:pPr eaLnBrk="1" hangingPunct="1">
              <a:spcBef>
                <a:spcPct val="100000"/>
              </a:spcBef>
            </a:pPr>
            <a:endParaRPr lang="en-GB" smtClean="0"/>
          </a:p>
          <a:p>
            <a:pPr eaLnBrk="1" hangingPunct="1">
              <a:spcBef>
                <a:spcPct val="100000"/>
              </a:spcBef>
            </a:pPr>
            <a:r>
              <a:rPr lang="en-GB" smtClean="0"/>
              <a:t>Our sister company, Viridor, based in Taunton, is one of the UK’s leading recycling, renewable energy and waste management companies. Although their headquarters are in Somerset, they have landfill sites and recycling stations all over the UK, and work with more than 90 local authorities and thousands of private customers. country.</a:t>
            </a:r>
            <a:br>
              <a:rPr lang="en-GB" smtClean="0"/>
            </a:br>
            <a:r>
              <a:rPr lang="en-GB" smtClean="0"/>
              <a:t/>
            </a:r>
            <a:br>
              <a:rPr lang="en-GB" smtClean="0"/>
            </a:br>
            <a:endParaRPr lang="en-GB" smtClean="0"/>
          </a:p>
          <a:p>
            <a:pPr eaLnBrk="1" hangingPunct="1">
              <a:spcBef>
                <a:spcPct val="100000"/>
              </a:spcBef>
            </a:pPr>
            <a:endParaRPr lang="en-GB" smtClean="0"/>
          </a:p>
          <a:p>
            <a:pPr eaLnBrk="1" hangingPunct="1">
              <a:spcBef>
                <a:spcPct val="100000"/>
              </a:spcBef>
            </a:pPr>
            <a:endParaRPr lang="en-GB" smtClean="0"/>
          </a:p>
        </p:txBody>
      </p:sp>
      <p:sp>
        <p:nvSpPr>
          <p:cNvPr id="46084" name="Slide Number Placeholder 3"/>
          <p:cNvSpPr>
            <a:spLocks noGrp="1"/>
          </p:cNvSpPr>
          <p:nvPr>
            <p:ph type="sldNum" sz="quarter" idx="5"/>
          </p:nvPr>
        </p:nvSpPr>
        <p:spPr>
          <a:noFill/>
        </p:spPr>
        <p:txBody>
          <a:bodyPr/>
          <a:lstStyle/>
          <a:p>
            <a:fld id="{E890095E-B1F7-430A-A15E-06F2588AF3D1}"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12415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18278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4060004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2130425"/>
            <a:ext cx="7772400" cy="3314700"/>
          </a:xfrm>
        </p:spPr>
        <p:txBody>
          <a:bodyPr anchor="t"/>
          <a:lstStyle>
            <a:lvl1pPr>
              <a:defRPr sz="3600">
                <a:solidFill>
                  <a:schemeClr val="bg1"/>
                </a:solidFill>
              </a:defRPr>
            </a:lvl1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D033846-0A51-4CC4-A918-4C74DE0A337A}" type="slidenum">
              <a:rPr lang="en-US"/>
              <a:pPr>
                <a:defRPr/>
              </a:pPr>
              <a:t>‹#›</a:t>
            </a:fld>
            <a:endParaRPr lang="en-US"/>
          </a:p>
        </p:txBody>
      </p:sp>
    </p:spTree>
    <p:extLst>
      <p:ext uri="{BB962C8B-B14F-4D97-AF65-F5344CB8AC3E}">
        <p14:creationId xmlns:p14="http://schemas.microsoft.com/office/powerpoint/2010/main" xmlns="" val="100809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224977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299286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423852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269678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18510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67287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410272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92B51-1637-444D-A7B2-3F1E749E1935}" type="datetimeFigureOut">
              <a:rPr lang="en-GB" smtClean="0"/>
              <a:pPr/>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186246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92B51-1637-444D-A7B2-3F1E749E1935}" type="datetimeFigureOut">
              <a:rPr lang="en-GB" smtClean="0"/>
              <a:pPr/>
              <a:t>11/02/2019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C6E5F-E52F-47C2-B7E6-C56A2EA51E8E}" type="slidenum">
              <a:rPr lang="en-GB" smtClean="0"/>
              <a:pPr/>
              <a:t>‹#›</a:t>
            </a:fld>
            <a:endParaRPr lang="en-GB"/>
          </a:p>
        </p:txBody>
      </p:sp>
    </p:spTree>
    <p:extLst>
      <p:ext uri="{BB962C8B-B14F-4D97-AF65-F5344CB8AC3E}">
        <p14:creationId xmlns:p14="http://schemas.microsoft.com/office/powerpoint/2010/main" xmlns="" val="316735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3386138"/>
          </a:xfrm>
        </p:spPr>
        <p:txBody>
          <a:bodyPr/>
          <a:lstStyle/>
          <a:p>
            <a:pPr eaLnBrk="1" hangingPunct="1">
              <a:spcBef>
                <a:spcPct val="30000"/>
              </a:spcBef>
            </a:pPr>
            <a:r>
              <a:rPr lang="en-GB" dirty="0" smtClean="0"/>
              <a:t/>
            </a:r>
            <a:br>
              <a:rPr lang="en-GB" dirty="0" smtClean="0"/>
            </a:br>
            <a:r>
              <a:rPr lang="en-GB" sz="800" dirty="0" smtClean="0"/>
              <a:t/>
            </a:r>
            <a:br>
              <a:rPr lang="en-GB" sz="800" dirty="0" smtClean="0"/>
            </a:br>
            <a:r>
              <a:rPr lang="en-GB" sz="2000" dirty="0" smtClean="0"/>
              <a:t/>
            </a:r>
            <a:br>
              <a:rPr lang="en-GB" sz="2000" dirty="0" smtClean="0"/>
            </a:br>
            <a:r>
              <a:rPr lang="en-US" sz="7200" b="1" dirty="0" smtClean="0"/>
              <a:t>Welcome</a:t>
            </a:r>
            <a:r>
              <a:rPr lang="en-US" sz="2400" b="1" dirty="0" smtClean="0">
                <a:solidFill>
                  <a:schemeClr val="tx1"/>
                </a:solidFill>
              </a:rPr>
              <a:t/>
            </a:r>
            <a:br>
              <a:rPr lang="en-US" sz="2400" b="1" dirty="0" smtClean="0">
                <a:solidFill>
                  <a:schemeClr val="tx1"/>
                </a:solidFill>
              </a:rPr>
            </a:br>
            <a:endParaRPr lang="en-US" sz="3200" dirty="0" smtClean="0"/>
          </a:p>
        </p:txBody>
      </p:sp>
      <p:pic>
        <p:nvPicPr>
          <p:cNvPr id="3" name="Content Placeholder 5" descr="01_PENNON_Final_Logo_RGB_72dpi.jpg"/>
          <p:cNvPicPr>
            <a:picLocks noChangeAspect="1"/>
          </p:cNvPicPr>
          <p:nvPr/>
        </p:nvPicPr>
        <p:blipFill>
          <a:blip r:embed="rId3" cstate="print"/>
          <a:srcRect/>
          <a:stretch>
            <a:fillRect/>
          </a:stretch>
        </p:blipFill>
        <p:spPr>
          <a:xfrm>
            <a:off x="323528" y="6093295"/>
            <a:ext cx="2880320" cy="648073"/>
          </a:xfrm>
          <a:prstGeom prst="rect">
            <a:avLst/>
          </a:prstGeom>
        </p:spPr>
      </p:pic>
      <p:pic>
        <p:nvPicPr>
          <p:cNvPr id="4"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851920" y="6021287"/>
            <a:ext cx="2592288" cy="7920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2137166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GB" b="1" dirty="0" smtClean="0"/>
              <a:t>Who we are</a:t>
            </a:r>
          </a:p>
        </p:txBody>
      </p:sp>
      <p:pic>
        <p:nvPicPr>
          <p:cNvPr id="8195" name="Content Placeholder 4" descr="ONLINE_SWW_Logo_RGB.jpg"/>
          <p:cNvPicPr>
            <a:picLocks noGrp="1" noChangeAspect="1"/>
          </p:cNvPicPr>
          <p:nvPr>
            <p:ph sz="half" idx="1"/>
          </p:nvPr>
        </p:nvPicPr>
        <p:blipFill>
          <a:blip r:embed="rId3" cstate="print"/>
          <a:srcRect/>
          <a:stretch>
            <a:fillRect/>
          </a:stretch>
        </p:blipFill>
        <p:spPr>
          <a:xfrm>
            <a:off x="571500" y="3786188"/>
            <a:ext cx="3630613" cy="1130300"/>
          </a:xfrm>
        </p:spPr>
      </p:pic>
      <p:pic>
        <p:nvPicPr>
          <p:cNvPr id="8196" name="Content Placeholder 5" descr="01_PENNON_Final_Logo_RGB_72dpi.jpg"/>
          <p:cNvPicPr>
            <a:picLocks noGrp="1" noChangeAspect="1"/>
          </p:cNvPicPr>
          <p:nvPr>
            <p:ph sz="half" idx="2"/>
          </p:nvPr>
        </p:nvPicPr>
        <p:blipFill>
          <a:blip r:embed="rId4" cstate="print"/>
          <a:srcRect/>
          <a:stretch>
            <a:fillRect/>
          </a:stretch>
        </p:blipFill>
        <p:spPr>
          <a:xfrm>
            <a:off x="2714625" y="2143125"/>
            <a:ext cx="3630613" cy="1177925"/>
          </a:xfrm>
        </p:spPr>
      </p:pic>
      <p:pic>
        <p:nvPicPr>
          <p:cNvPr id="7"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52120" y="3851046"/>
            <a:ext cx="3240360" cy="109012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105140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7624" y="2060848"/>
            <a:ext cx="6336704" cy="923330"/>
          </a:xfrm>
          <a:prstGeom prst="rect">
            <a:avLst/>
          </a:prstGeom>
          <a:noFill/>
        </p:spPr>
        <p:txBody>
          <a:bodyPr wrap="square" rtlCol="0">
            <a:spAutoFit/>
          </a:bodyPr>
          <a:lstStyle/>
          <a:p>
            <a:r>
              <a:rPr lang="en-GB" dirty="0"/>
              <a:t>As one of the largest environmental infrastructure groups in the UK, Pennon is at the top end of the FTSE 250, has assets of around £6.2 billion and a workforce of around 5,000 people.</a:t>
            </a:r>
          </a:p>
        </p:txBody>
      </p:sp>
      <p:pic>
        <p:nvPicPr>
          <p:cNvPr id="6" name="Content Placeholder 5" descr="01_PENNON_Final_Logo_RGB_72dpi.jpg"/>
          <p:cNvPicPr>
            <a:picLocks noGrp="1" noChangeAspect="1"/>
          </p:cNvPicPr>
          <p:nvPr>
            <p:ph sz="half" idx="2"/>
          </p:nvPr>
        </p:nvPicPr>
        <p:blipFill>
          <a:blip r:embed="rId2" cstate="print"/>
          <a:srcRect/>
          <a:stretch>
            <a:fillRect/>
          </a:stretch>
        </p:blipFill>
        <p:spPr>
          <a:xfrm>
            <a:off x="2411760" y="548680"/>
            <a:ext cx="3630613" cy="1177925"/>
          </a:xfrm>
        </p:spPr>
      </p:pic>
      <p:sp>
        <p:nvSpPr>
          <p:cNvPr id="8" name="TextBox 7"/>
          <p:cNvSpPr txBox="1"/>
          <p:nvPr/>
        </p:nvSpPr>
        <p:spPr>
          <a:xfrm>
            <a:off x="1159016" y="4293096"/>
            <a:ext cx="6336704" cy="1477328"/>
          </a:xfrm>
          <a:prstGeom prst="rect">
            <a:avLst/>
          </a:prstGeom>
          <a:noFill/>
        </p:spPr>
        <p:txBody>
          <a:bodyPr wrap="square" rtlCol="0">
            <a:spAutoFit/>
          </a:bodyPr>
          <a:lstStyle/>
          <a:p>
            <a:r>
              <a:rPr lang="en-GB" dirty="0"/>
              <a:t>On 15 April 2015 Pennon acquired Bournemouth Water, a top performing water company which is an excellent fit with South West Water. The acquisition has expanded South West Water’s wholesale capabilities and provides an enhanced platform for innovation and growth</a:t>
            </a:r>
          </a:p>
        </p:txBody>
      </p:sp>
      <p:sp>
        <p:nvSpPr>
          <p:cNvPr id="9" name="TextBox 8"/>
          <p:cNvSpPr txBox="1"/>
          <p:nvPr/>
        </p:nvSpPr>
        <p:spPr>
          <a:xfrm>
            <a:off x="1187624" y="3284984"/>
            <a:ext cx="6264696" cy="646331"/>
          </a:xfrm>
          <a:prstGeom prst="rect">
            <a:avLst/>
          </a:prstGeom>
          <a:noFill/>
        </p:spPr>
        <p:txBody>
          <a:bodyPr wrap="square" rtlCol="0">
            <a:spAutoFit/>
          </a:bodyPr>
          <a:lstStyle/>
          <a:p>
            <a:r>
              <a:rPr lang="en-GB" dirty="0" smtClean="0"/>
              <a:t>Pennon currently own South West Water, Bournemouth Water, Pennon Water Services and </a:t>
            </a:r>
            <a:r>
              <a:rPr lang="en-GB" dirty="0" err="1" smtClean="0"/>
              <a:t>Viridor</a:t>
            </a:r>
            <a:r>
              <a:rPr lang="en-GB" dirty="0" smtClean="0"/>
              <a:t> Water management</a:t>
            </a:r>
            <a:endParaRPr lang="en-GB" dirty="0"/>
          </a:p>
        </p:txBody>
      </p:sp>
    </p:spTree>
    <p:extLst>
      <p:ext uri="{BB962C8B-B14F-4D97-AF65-F5344CB8AC3E}">
        <p14:creationId xmlns:p14="http://schemas.microsoft.com/office/powerpoint/2010/main" xmlns="" val="403455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564904"/>
            <a:ext cx="7920880" cy="35230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52120" y="117098"/>
            <a:ext cx="2877371" cy="17812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6522" y="117098"/>
            <a:ext cx="3147405" cy="17092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806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757804"/>
            <a:ext cx="7992888" cy="43692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3568" y="110336"/>
            <a:ext cx="2944763" cy="14044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52120" y="117098"/>
            <a:ext cx="2877371" cy="15117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0039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548680"/>
            <a:ext cx="7992888" cy="59462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6212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519803"/>
            <a:ext cx="3107069" cy="461665"/>
          </a:xfrm>
          <a:prstGeom prst="rect">
            <a:avLst/>
          </a:prstGeom>
          <a:noFill/>
        </p:spPr>
        <p:txBody>
          <a:bodyPr wrap="none" rtlCol="0">
            <a:spAutoFit/>
          </a:bodyPr>
          <a:lstStyle/>
          <a:p>
            <a:r>
              <a:rPr lang="en-GB" sz="2400" dirty="0" smtClean="0"/>
              <a:t>Why are we here Today</a:t>
            </a:r>
            <a:endParaRPr lang="en-GB" sz="2400" dirty="0"/>
          </a:p>
        </p:txBody>
      </p:sp>
      <p:sp>
        <p:nvSpPr>
          <p:cNvPr id="4" name="TextBox 3"/>
          <p:cNvSpPr txBox="1"/>
          <p:nvPr/>
        </p:nvSpPr>
        <p:spPr>
          <a:xfrm>
            <a:off x="868276" y="1556792"/>
            <a:ext cx="6912768" cy="452431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Lead a more proactive role in helping to understand our customers needs by getting a full holistic view of what’s happening in other businesses, regulators and debt advice services across the country.</a:t>
            </a:r>
          </a:p>
          <a:p>
            <a:endParaRPr lang="en-GB" dirty="0" smtClean="0"/>
          </a:p>
          <a:p>
            <a:pPr marL="285750" indent="-285750">
              <a:buFont typeface="Arial" panose="020B0604020202020204" pitchFamily="34" charset="0"/>
              <a:buChar char="•"/>
            </a:pPr>
            <a:r>
              <a:rPr lang="en-GB" dirty="0" smtClean="0"/>
              <a:t>Help </a:t>
            </a:r>
            <a:r>
              <a:rPr lang="en-GB" dirty="0"/>
              <a:t>us to deliver better customer outcomes and provide us with informed solutions to challenges we face in achieving this</a:t>
            </a:r>
            <a:r>
              <a:rPr lang="en-GB" i="1" dirty="0"/>
              <a:t>.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Have </a:t>
            </a:r>
            <a:r>
              <a:rPr lang="en-GB" dirty="0"/>
              <a:t>honest conversations both with </a:t>
            </a:r>
            <a:r>
              <a:rPr lang="en-GB" dirty="0" smtClean="0"/>
              <a:t>businesses and </a:t>
            </a:r>
            <a:r>
              <a:rPr lang="en-GB" dirty="0"/>
              <a:t>with debt </a:t>
            </a:r>
            <a:r>
              <a:rPr lang="en-GB" dirty="0" smtClean="0"/>
              <a:t>advice agencies about </a:t>
            </a:r>
            <a:r>
              <a:rPr lang="en-GB" dirty="0"/>
              <a:t>working together and by doing so influence real change when dealing with vulnerable </a:t>
            </a:r>
            <a:r>
              <a:rPr lang="en-GB" dirty="0" smtClean="0"/>
              <a:t>customers.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Network with various individuals and groups to build relationships in the South West Region.</a:t>
            </a:r>
            <a:endParaRPr lang="en-GB" dirty="0"/>
          </a:p>
          <a:p>
            <a:pPr marL="285750" indent="-285750">
              <a:buFont typeface="Arial" panose="020B0604020202020204" pitchFamily="34" charset="0"/>
              <a:buChar char="•"/>
            </a:pPr>
            <a:endParaRPr lang="en-GB" dirty="0" smtClean="0"/>
          </a:p>
          <a:p>
            <a:endParaRPr lang="en-GB" dirty="0"/>
          </a:p>
          <a:p>
            <a:endParaRPr lang="en-GB" dirty="0"/>
          </a:p>
        </p:txBody>
      </p:sp>
    </p:spTree>
    <p:extLst>
      <p:ext uri="{BB962C8B-B14F-4D97-AF65-F5344CB8AC3E}">
        <p14:creationId xmlns:p14="http://schemas.microsoft.com/office/powerpoint/2010/main" xmlns="" val="3659878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336</Words>
  <Application>Microsoft Office PowerPoint</Application>
  <PresentationFormat>On-screen Show (4:3)</PresentationFormat>
  <Paragraphs>22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Welcome </vt:lpstr>
      <vt:lpstr>Who we are</vt:lpstr>
      <vt:lpstr>Slide 3</vt:lpstr>
      <vt:lpstr>Slide 4</vt:lpstr>
      <vt:lpstr>Slide 5</vt:lpstr>
      <vt:lpstr>Slide 6</vt:lpstr>
      <vt:lpstr>Slide 7</vt:lpstr>
    </vt:vector>
  </TitlesOfParts>
  <Company>South West Water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Brunsden, Steven</dc:creator>
  <cp:lastModifiedBy>Robert Winnington</cp:lastModifiedBy>
  <cp:revision>28</cp:revision>
  <dcterms:created xsi:type="dcterms:W3CDTF">2019-01-09T09:24:27Z</dcterms:created>
  <dcterms:modified xsi:type="dcterms:W3CDTF">2019-02-11T11:12:14Z</dcterms:modified>
</cp:coreProperties>
</file>