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280" r:id="rId6"/>
    <p:sldId id="302" r:id="rId7"/>
    <p:sldId id="319" r:id="rId8"/>
    <p:sldId id="318" r:id="rId9"/>
    <p:sldId id="304" r:id="rId10"/>
    <p:sldId id="285" r:id="rId11"/>
    <p:sldId id="320" r:id="rId12"/>
    <p:sldId id="325" r:id="rId13"/>
    <p:sldId id="326" r:id="rId14"/>
    <p:sldId id="327" r:id="rId15"/>
    <p:sldId id="328" r:id="rId16"/>
    <p:sldId id="329" r:id="rId17"/>
    <p:sldId id="333" r:id="rId18"/>
    <p:sldId id="334" r:id="rId19"/>
    <p:sldId id="335" r:id="rId20"/>
    <p:sldId id="330" r:id="rId21"/>
    <p:sldId id="336" r:id="rId22"/>
    <p:sldId id="331" r:id="rId23"/>
    <p:sldId id="332" r:id="rId24"/>
    <p:sldId id="337" r:id="rId25"/>
    <p:sldId id="338" r:id="rId26"/>
    <p:sldId id="300" r:id="rId27"/>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TA, Kedar" initials="MK" lastIdx="2" clrIdx="0">
    <p:extLst>
      <p:ext uri="{19B8F6BF-5375-455C-9EA6-DF929625EA0E}">
        <p15:presenceInfo xmlns:p15="http://schemas.microsoft.com/office/powerpoint/2012/main" xmlns="" userId="S-1-5-21-2098021264-2108850033-1877560073-50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213F"/>
    <a:srgbClr val="FFFFCC"/>
    <a:srgbClr val="788FA5"/>
    <a:srgbClr val="57789D"/>
    <a:srgbClr val="597A9F"/>
    <a:srgbClr val="6F8DAF"/>
    <a:srgbClr val="60A0E6"/>
    <a:srgbClr val="1F72CD"/>
    <a:srgbClr val="79B5F7"/>
    <a:srgbClr val="5C7F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2647" autoAdjust="0"/>
  </p:normalViewPr>
  <p:slideViewPr>
    <p:cSldViewPr>
      <p:cViewPr varScale="1">
        <p:scale>
          <a:sx n="108" d="100"/>
          <a:sy n="108" d="100"/>
        </p:scale>
        <p:origin x="-170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JONES, Rich" userId="fa0697cf-7f1b-43c1-8610-c03c66a6cd76" providerId="ADAL" clId="{A22BEA20-66F1-42EE-9BAA-1182123311C0}"/>
    <pc:docChg chg="undo redo custSel delSld modSld">
      <pc:chgData name="SULLIVAN-JONES, Rich" userId="fa0697cf-7f1b-43c1-8610-c03c66a6cd76" providerId="ADAL" clId="{A22BEA20-66F1-42EE-9BAA-1182123311C0}" dt="2019-02-01T09:40:17.193" v="790" actId="20577"/>
      <pc:docMkLst>
        <pc:docMk/>
      </pc:docMkLst>
      <pc:sldChg chg="modSp">
        <pc:chgData name="SULLIVAN-JONES, Rich" userId="fa0697cf-7f1b-43c1-8610-c03c66a6cd76" providerId="ADAL" clId="{A22BEA20-66F1-42EE-9BAA-1182123311C0}" dt="2019-02-01T08:59:40.904" v="26" actId="20577"/>
        <pc:sldMkLst>
          <pc:docMk/>
          <pc:sldMk cId="0" sldId="280"/>
        </pc:sldMkLst>
        <pc:spChg chg="mod">
          <ac:chgData name="SULLIVAN-JONES, Rich" userId="fa0697cf-7f1b-43c1-8610-c03c66a6cd76" providerId="ADAL" clId="{A22BEA20-66F1-42EE-9BAA-1182123311C0}" dt="2019-02-01T08:59:40.904" v="26" actId="20577"/>
          <ac:spMkLst>
            <pc:docMk/>
            <pc:sldMk cId="0" sldId="280"/>
            <ac:spMk id="3077" creationId="{00000000-0000-0000-0000-000000000000}"/>
          </ac:spMkLst>
        </pc:spChg>
        <pc:spChg chg="mod">
          <ac:chgData name="SULLIVAN-JONES, Rich" userId="fa0697cf-7f1b-43c1-8610-c03c66a6cd76" providerId="ADAL" clId="{A22BEA20-66F1-42EE-9BAA-1182123311C0}" dt="2019-02-01T08:59:23.744" v="12" actId="20577"/>
          <ac:spMkLst>
            <pc:docMk/>
            <pc:sldMk cId="0" sldId="280"/>
            <ac:spMk id="3078" creationId="{00000000-0000-0000-0000-000000000000}"/>
          </ac:spMkLst>
        </pc:spChg>
      </pc:sldChg>
      <pc:sldChg chg="del">
        <pc:chgData name="SULLIVAN-JONES, Rich" userId="fa0697cf-7f1b-43c1-8610-c03c66a6cd76" providerId="ADAL" clId="{A22BEA20-66F1-42EE-9BAA-1182123311C0}" dt="2019-02-01T08:59:58.682" v="28" actId="2696"/>
        <pc:sldMkLst>
          <pc:docMk/>
          <pc:sldMk cId="108926002" sldId="291"/>
        </pc:sldMkLst>
      </pc:sldChg>
      <pc:sldChg chg="addSp delSp modSp">
        <pc:chgData name="SULLIVAN-JONES, Rich" userId="fa0697cf-7f1b-43c1-8610-c03c66a6cd76" providerId="ADAL" clId="{A22BEA20-66F1-42EE-9BAA-1182123311C0}" dt="2019-02-01T09:35:26.877" v="766" actId="14100"/>
        <pc:sldMkLst>
          <pc:docMk/>
          <pc:sldMk cId="3325091799" sldId="300"/>
        </pc:sldMkLst>
        <pc:spChg chg="mod">
          <ac:chgData name="SULLIVAN-JONES, Rich" userId="fa0697cf-7f1b-43c1-8610-c03c66a6cd76" providerId="ADAL" clId="{A22BEA20-66F1-42EE-9BAA-1182123311C0}" dt="2019-02-01T09:22:19.110" v="418" actId="1076"/>
          <ac:spMkLst>
            <pc:docMk/>
            <pc:sldMk cId="3325091799" sldId="300"/>
            <ac:spMk id="2" creationId="{00000000-0000-0000-0000-000000000000}"/>
          </ac:spMkLst>
        </pc:spChg>
        <pc:spChg chg="add mod">
          <ac:chgData name="SULLIVAN-JONES, Rich" userId="fa0697cf-7f1b-43c1-8610-c03c66a6cd76" providerId="ADAL" clId="{A22BEA20-66F1-42EE-9BAA-1182123311C0}" dt="2019-02-01T09:35:26.877" v="766" actId="14100"/>
          <ac:spMkLst>
            <pc:docMk/>
            <pc:sldMk cId="3325091799" sldId="300"/>
            <ac:spMk id="4" creationId="{1923CCE4-5A29-423A-B2E0-CAD3A6E355B9}"/>
          </ac:spMkLst>
        </pc:spChg>
        <pc:spChg chg="add del mod">
          <ac:chgData name="SULLIVAN-JONES, Rich" userId="fa0697cf-7f1b-43c1-8610-c03c66a6cd76" providerId="ADAL" clId="{A22BEA20-66F1-42EE-9BAA-1182123311C0}" dt="2019-02-01T09:25:45.880" v="680" actId="478"/>
          <ac:spMkLst>
            <pc:docMk/>
            <pc:sldMk cId="3325091799" sldId="300"/>
            <ac:spMk id="5" creationId="{C8859674-F0E2-4822-8DE2-1168424F1481}"/>
          </ac:spMkLst>
        </pc:spChg>
        <pc:picChg chg="del">
          <ac:chgData name="SULLIVAN-JONES, Rich" userId="fa0697cf-7f1b-43c1-8610-c03c66a6cd76" providerId="ADAL" clId="{A22BEA20-66F1-42EE-9BAA-1182123311C0}" dt="2019-02-01T09:22:05.204" v="396" actId="478"/>
          <ac:picMkLst>
            <pc:docMk/>
            <pc:sldMk cId="3325091799" sldId="300"/>
            <ac:picMk id="3" creationId="{00000000-0000-0000-0000-000000000000}"/>
          </ac:picMkLst>
        </pc:picChg>
      </pc:sldChg>
      <pc:sldChg chg="modSp">
        <pc:chgData name="SULLIVAN-JONES, Rich" userId="fa0697cf-7f1b-43c1-8610-c03c66a6cd76" providerId="ADAL" clId="{A22BEA20-66F1-42EE-9BAA-1182123311C0}" dt="2019-02-01T09:01:55.346" v="58" actId="20577"/>
        <pc:sldMkLst>
          <pc:docMk/>
          <pc:sldMk cId="80053818" sldId="302"/>
        </pc:sldMkLst>
        <pc:spChg chg="mod">
          <ac:chgData name="SULLIVAN-JONES, Rich" userId="fa0697cf-7f1b-43c1-8610-c03c66a6cd76" providerId="ADAL" clId="{A22BEA20-66F1-42EE-9BAA-1182123311C0}" dt="2019-02-01T09:01:55.346" v="58" actId="20577"/>
          <ac:spMkLst>
            <pc:docMk/>
            <pc:sldMk cId="80053818" sldId="302"/>
            <ac:spMk id="3075" creationId="{00000000-0000-0000-0000-000000000000}"/>
          </ac:spMkLst>
        </pc:spChg>
      </pc:sldChg>
      <pc:sldChg chg="modSp">
        <pc:chgData name="SULLIVAN-JONES, Rich" userId="fa0697cf-7f1b-43c1-8610-c03c66a6cd76" providerId="ADAL" clId="{A22BEA20-66F1-42EE-9BAA-1182123311C0}" dt="2019-02-01T09:40:17.193" v="790" actId="20577"/>
        <pc:sldMkLst>
          <pc:docMk/>
          <pc:sldMk cId="2397633933" sldId="319"/>
        </pc:sldMkLst>
        <pc:spChg chg="mod">
          <ac:chgData name="SULLIVAN-JONES, Rich" userId="fa0697cf-7f1b-43c1-8610-c03c66a6cd76" providerId="ADAL" clId="{A22BEA20-66F1-42EE-9BAA-1182123311C0}" dt="2019-02-01T09:40:17.193" v="790" actId="20577"/>
          <ac:spMkLst>
            <pc:docMk/>
            <pc:sldMk cId="2397633933" sldId="319"/>
            <ac:spMk id="3074" creationId="{00000000-0000-0000-0000-000000000000}"/>
          </ac:spMkLst>
        </pc:spChg>
      </pc:sldChg>
      <pc:sldChg chg="modSp">
        <pc:chgData name="SULLIVAN-JONES, Rich" userId="fa0697cf-7f1b-43c1-8610-c03c66a6cd76" providerId="ADAL" clId="{A22BEA20-66F1-42EE-9BAA-1182123311C0}" dt="2019-02-01T09:29:14.441" v="764" actId="20577"/>
        <pc:sldMkLst>
          <pc:docMk/>
          <pc:sldMk cId="3340330787" sldId="320"/>
        </pc:sldMkLst>
        <pc:spChg chg="mod">
          <ac:chgData name="SULLIVAN-JONES, Rich" userId="fa0697cf-7f1b-43c1-8610-c03c66a6cd76" providerId="ADAL" clId="{A22BEA20-66F1-42EE-9BAA-1182123311C0}" dt="2019-02-01T09:29:14.441" v="764" actId="20577"/>
          <ac:spMkLst>
            <pc:docMk/>
            <pc:sldMk cId="3340330787" sldId="320"/>
            <ac:spMk id="3074" creationId="{00000000-0000-0000-0000-000000000000}"/>
          </ac:spMkLst>
        </pc:spChg>
      </pc:sldChg>
      <pc:sldChg chg="modSp">
        <pc:chgData name="SULLIVAN-JONES, Rich" userId="fa0697cf-7f1b-43c1-8610-c03c66a6cd76" providerId="ADAL" clId="{A22BEA20-66F1-42EE-9BAA-1182123311C0}" dt="2019-02-01T09:28:42.315" v="726" actId="20577"/>
        <pc:sldMkLst>
          <pc:docMk/>
          <pc:sldMk cId="208326808" sldId="325"/>
        </pc:sldMkLst>
        <pc:spChg chg="mod">
          <ac:chgData name="SULLIVAN-JONES, Rich" userId="fa0697cf-7f1b-43c1-8610-c03c66a6cd76" providerId="ADAL" clId="{A22BEA20-66F1-42EE-9BAA-1182123311C0}" dt="2019-02-01T09:28:42.315" v="726" actId="20577"/>
          <ac:spMkLst>
            <pc:docMk/>
            <pc:sldMk cId="208326808" sldId="325"/>
            <ac:spMk id="4" creationId="{00000000-0000-0000-0000-000000000000}"/>
          </ac:spMkLst>
        </pc:spChg>
      </pc:sldChg>
      <pc:sldChg chg="modSp">
        <pc:chgData name="SULLIVAN-JONES, Rich" userId="fa0697cf-7f1b-43c1-8610-c03c66a6cd76" providerId="ADAL" clId="{A22BEA20-66F1-42EE-9BAA-1182123311C0}" dt="2019-02-01T09:27:55.166" v="720" actId="948"/>
        <pc:sldMkLst>
          <pc:docMk/>
          <pc:sldMk cId="1562752508" sldId="326"/>
        </pc:sldMkLst>
        <pc:spChg chg="mod">
          <ac:chgData name="SULLIVAN-JONES, Rich" userId="fa0697cf-7f1b-43c1-8610-c03c66a6cd76" providerId="ADAL" clId="{A22BEA20-66F1-42EE-9BAA-1182123311C0}" dt="2019-02-01T09:27:55.166" v="720" actId="948"/>
          <ac:spMkLst>
            <pc:docMk/>
            <pc:sldMk cId="1562752508" sldId="326"/>
            <ac:spMk id="3" creationId="{00000000-0000-0000-0000-000000000000}"/>
          </ac:spMkLst>
        </pc:spChg>
      </pc:sldChg>
      <pc:sldChg chg="modSp">
        <pc:chgData name="SULLIVAN-JONES, Rich" userId="fa0697cf-7f1b-43c1-8610-c03c66a6cd76" providerId="ADAL" clId="{A22BEA20-66F1-42EE-9BAA-1182123311C0}" dt="2019-02-01T09:18:26.249" v="343" actId="404"/>
        <pc:sldMkLst>
          <pc:docMk/>
          <pc:sldMk cId="1396695600" sldId="327"/>
        </pc:sldMkLst>
        <pc:spChg chg="mod">
          <ac:chgData name="SULLIVAN-JONES, Rich" userId="fa0697cf-7f1b-43c1-8610-c03c66a6cd76" providerId="ADAL" clId="{A22BEA20-66F1-42EE-9BAA-1182123311C0}" dt="2019-02-01T09:18:26.249" v="343" actId="404"/>
          <ac:spMkLst>
            <pc:docMk/>
            <pc:sldMk cId="1396695600" sldId="327"/>
            <ac:spMk id="3074" creationId="{00000000-0000-0000-0000-000000000000}"/>
          </ac:spMkLst>
        </pc:spChg>
      </pc:sldChg>
      <pc:sldChg chg="modSp">
        <pc:chgData name="SULLIVAN-JONES, Rich" userId="fa0697cf-7f1b-43c1-8610-c03c66a6cd76" providerId="ADAL" clId="{A22BEA20-66F1-42EE-9BAA-1182123311C0}" dt="2019-02-01T09:37:22.370" v="784" actId="14100"/>
        <pc:sldMkLst>
          <pc:docMk/>
          <pc:sldMk cId="3261137350" sldId="328"/>
        </pc:sldMkLst>
        <pc:spChg chg="mod">
          <ac:chgData name="SULLIVAN-JONES, Rich" userId="fa0697cf-7f1b-43c1-8610-c03c66a6cd76" providerId="ADAL" clId="{A22BEA20-66F1-42EE-9BAA-1182123311C0}" dt="2019-02-01T09:37:22.370" v="784" actId="14100"/>
          <ac:spMkLst>
            <pc:docMk/>
            <pc:sldMk cId="3261137350" sldId="328"/>
            <ac:spMk id="5" creationId="{00000000-0000-0000-0000-000000000000}"/>
          </ac:spMkLst>
        </pc:spChg>
        <pc:picChg chg="mod">
          <ac:chgData name="SULLIVAN-JONES, Rich" userId="fa0697cf-7f1b-43c1-8610-c03c66a6cd76" providerId="ADAL" clId="{A22BEA20-66F1-42EE-9BAA-1182123311C0}" dt="2019-02-01T09:02:57.631" v="60" actId="1076"/>
          <ac:picMkLst>
            <pc:docMk/>
            <pc:sldMk cId="3261137350" sldId="328"/>
            <ac:picMk id="2" creationId="{00000000-0000-0000-0000-000000000000}"/>
          </ac:picMkLst>
        </pc:picChg>
      </pc:sldChg>
      <pc:sldChg chg="modSp">
        <pc:chgData name="SULLIVAN-JONES, Rich" userId="fa0697cf-7f1b-43c1-8610-c03c66a6cd76" providerId="ADAL" clId="{A22BEA20-66F1-42EE-9BAA-1182123311C0}" dt="2019-02-01T09:37:12.999" v="782" actId="113"/>
        <pc:sldMkLst>
          <pc:docMk/>
          <pc:sldMk cId="4236021395" sldId="329"/>
        </pc:sldMkLst>
        <pc:spChg chg="mod">
          <ac:chgData name="SULLIVAN-JONES, Rich" userId="fa0697cf-7f1b-43c1-8610-c03c66a6cd76" providerId="ADAL" clId="{A22BEA20-66F1-42EE-9BAA-1182123311C0}" dt="2019-02-01T09:37:12.999" v="782" actId="113"/>
          <ac:spMkLst>
            <pc:docMk/>
            <pc:sldMk cId="4236021395" sldId="329"/>
            <ac:spMk id="4" creationId="{00000000-0000-0000-0000-000000000000}"/>
          </ac:spMkLst>
        </pc:spChg>
        <pc:picChg chg="mod">
          <ac:chgData name="SULLIVAN-JONES, Rich" userId="fa0697cf-7f1b-43c1-8610-c03c66a6cd76" providerId="ADAL" clId="{A22BEA20-66F1-42EE-9BAA-1182123311C0}" dt="2019-02-01T09:05:40.769" v="91" actId="1036"/>
          <ac:picMkLst>
            <pc:docMk/>
            <pc:sldMk cId="4236021395" sldId="329"/>
            <ac:picMk id="2" creationId="{00000000-0000-0000-0000-000000000000}"/>
          </ac:picMkLst>
        </pc:picChg>
      </pc:sldChg>
      <pc:sldChg chg="addSp modSp">
        <pc:chgData name="SULLIVAN-JONES, Rich" userId="fa0697cf-7f1b-43c1-8610-c03c66a6cd76" providerId="ADAL" clId="{A22BEA20-66F1-42EE-9BAA-1182123311C0}" dt="2019-02-01T09:36:44.337" v="778" actId="14100"/>
        <pc:sldMkLst>
          <pc:docMk/>
          <pc:sldMk cId="2063713656" sldId="330"/>
        </pc:sldMkLst>
        <pc:spChg chg="mod">
          <ac:chgData name="SULLIVAN-JONES, Rich" userId="fa0697cf-7f1b-43c1-8610-c03c66a6cd76" providerId="ADAL" clId="{A22BEA20-66F1-42EE-9BAA-1182123311C0}" dt="2019-02-01T09:36:02.255" v="771" actId="113"/>
          <ac:spMkLst>
            <pc:docMk/>
            <pc:sldMk cId="2063713656" sldId="330"/>
            <ac:spMk id="2" creationId="{00000000-0000-0000-0000-000000000000}"/>
          </ac:spMkLst>
        </pc:spChg>
        <pc:spChg chg="add mod">
          <ac:chgData name="SULLIVAN-JONES, Rich" userId="fa0697cf-7f1b-43c1-8610-c03c66a6cd76" providerId="ADAL" clId="{A22BEA20-66F1-42EE-9BAA-1182123311C0}" dt="2019-02-01T09:36:35.877" v="776" actId="1037"/>
          <ac:spMkLst>
            <pc:docMk/>
            <pc:sldMk cId="2063713656" sldId="330"/>
            <ac:spMk id="4" creationId="{CB71F61A-6181-48C7-A0F5-99EED3959E86}"/>
          </ac:spMkLst>
        </pc:spChg>
        <pc:picChg chg="mod">
          <ac:chgData name="SULLIVAN-JONES, Rich" userId="fa0697cf-7f1b-43c1-8610-c03c66a6cd76" providerId="ADAL" clId="{A22BEA20-66F1-42EE-9BAA-1182123311C0}" dt="2019-02-01T09:36:44.337" v="778" actId="14100"/>
          <ac:picMkLst>
            <pc:docMk/>
            <pc:sldMk cId="2063713656" sldId="330"/>
            <ac:picMk id="3" creationId="{00000000-0000-0000-0000-000000000000}"/>
          </ac:picMkLst>
        </pc:picChg>
      </pc:sldChg>
      <pc:sldChg chg="modSp">
        <pc:chgData name="SULLIVAN-JONES, Rich" userId="fa0697cf-7f1b-43c1-8610-c03c66a6cd76" providerId="ADAL" clId="{A22BEA20-66F1-42EE-9BAA-1182123311C0}" dt="2019-02-01T09:35:57.904" v="770" actId="113"/>
        <pc:sldMkLst>
          <pc:docMk/>
          <pc:sldMk cId="1208196447" sldId="331"/>
        </pc:sldMkLst>
        <pc:spChg chg="mod">
          <ac:chgData name="SULLIVAN-JONES, Rich" userId="fa0697cf-7f1b-43c1-8610-c03c66a6cd76" providerId="ADAL" clId="{A22BEA20-66F1-42EE-9BAA-1182123311C0}" dt="2019-02-01T09:35:57.904" v="770" actId="113"/>
          <ac:spMkLst>
            <pc:docMk/>
            <pc:sldMk cId="1208196447" sldId="331"/>
            <ac:spMk id="6" creationId="{00000000-0000-0000-0000-000000000000}"/>
          </ac:spMkLst>
        </pc:spChg>
        <pc:spChg chg="mod">
          <ac:chgData name="SULLIVAN-JONES, Rich" userId="fa0697cf-7f1b-43c1-8610-c03c66a6cd76" providerId="ADAL" clId="{A22BEA20-66F1-42EE-9BAA-1182123311C0}" dt="2019-02-01T09:27:34.123" v="718" actId="948"/>
          <ac:spMkLst>
            <pc:docMk/>
            <pc:sldMk cId="1208196447" sldId="331"/>
            <ac:spMk id="8" creationId="{00000000-0000-0000-0000-000000000000}"/>
          </ac:spMkLst>
        </pc:spChg>
      </pc:sldChg>
      <pc:sldChg chg="modSp">
        <pc:chgData name="SULLIVAN-JONES, Rich" userId="fa0697cf-7f1b-43c1-8610-c03c66a6cd76" providerId="ADAL" clId="{A22BEA20-66F1-42EE-9BAA-1182123311C0}" dt="2019-02-01T09:35:53.328" v="769" actId="113"/>
        <pc:sldMkLst>
          <pc:docMk/>
          <pc:sldMk cId="353491478" sldId="332"/>
        </pc:sldMkLst>
        <pc:spChg chg="mod">
          <ac:chgData name="SULLIVAN-JONES, Rich" userId="fa0697cf-7f1b-43c1-8610-c03c66a6cd76" providerId="ADAL" clId="{A22BEA20-66F1-42EE-9BAA-1182123311C0}" dt="2019-02-01T09:27:17.432" v="717" actId="948"/>
          <ac:spMkLst>
            <pc:docMk/>
            <pc:sldMk cId="353491478" sldId="332"/>
            <ac:spMk id="2" creationId="{00000000-0000-0000-0000-000000000000}"/>
          </ac:spMkLst>
        </pc:spChg>
        <pc:spChg chg="mod">
          <ac:chgData name="SULLIVAN-JONES, Rich" userId="fa0697cf-7f1b-43c1-8610-c03c66a6cd76" providerId="ADAL" clId="{A22BEA20-66F1-42EE-9BAA-1182123311C0}" dt="2019-02-01T09:35:53.328" v="769" actId="113"/>
          <ac:spMkLst>
            <pc:docMk/>
            <pc:sldMk cId="353491478" sldId="332"/>
            <ac:spMk id="7" creationId="{00000000-0000-0000-0000-000000000000}"/>
          </ac:spMkLst>
        </pc:spChg>
      </pc:sldChg>
      <pc:sldChg chg="modSp">
        <pc:chgData name="SULLIVAN-JONES, Rich" userId="fa0697cf-7f1b-43c1-8610-c03c66a6cd76" providerId="ADAL" clId="{A22BEA20-66F1-42EE-9BAA-1182123311C0}" dt="2019-02-01T09:37:03.859" v="781" actId="14100"/>
        <pc:sldMkLst>
          <pc:docMk/>
          <pc:sldMk cId="351390264" sldId="333"/>
        </pc:sldMkLst>
        <pc:spChg chg="mod">
          <ac:chgData name="SULLIVAN-JONES, Rich" userId="fa0697cf-7f1b-43c1-8610-c03c66a6cd76" providerId="ADAL" clId="{A22BEA20-66F1-42EE-9BAA-1182123311C0}" dt="2019-02-01T09:37:03.859" v="781" actId="14100"/>
          <ac:spMkLst>
            <pc:docMk/>
            <pc:sldMk cId="351390264" sldId="333"/>
            <ac:spMk id="4" creationId="{00000000-0000-0000-0000-000000000000}"/>
          </ac:spMkLst>
        </pc:spChg>
        <pc:picChg chg="mod modCrop">
          <ac:chgData name="SULLIVAN-JONES, Rich" userId="fa0697cf-7f1b-43c1-8610-c03c66a6cd76" providerId="ADAL" clId="{A22BEA20-66F1-42EE-9BAA-1182123311C0}" dt="2019-02-01T09:19:18.886" v="350" actId="1076"/>
          <ac:picMkLst>
            <pc:docMk/>
            <pc:sldMk cId="351390264" sldId="333"/>
            <ac:picMk id="2" creationId="{00000000-0000-0000-0000-000000000000}"/>
          </ac:picMkLst>
        </pc:picChg>
      </pc:sldChg>
      <pc:sldChg chg="modSp">
        <pc:chgData name="SULLIVAN-JONES, Rich" userId="fa0697cf-7f1b-43c1-8610-c03c66a6cd76" providerId="ADAL" clId="{A22BEA20-66F1-42EE-9BAA-1182123311C0}" dt="2019-02-01T09:18:34.829" v="345" actId="404"/>
        <pc:sldMkLst>
          <pc:docMk/>
          <pc:sldMk cId="361973940" sldId="334"/>
        </pc:sldMkLst>
        <pc:spChg chg="mod">
          <ac:chgData name="SULLIVAN-JONES, Rich" userId="fa0697cf-7f1b-43c1-8610-c03c66a6cd76" providerId="ADAL" clId="{A22BEA20-66F1-42EE-9BAA-1182123311C0}" dt="2019-02-01T09:18:34.829" v="345" actId="404"/>
          <ac:spMkLst>
            <pc:docMk/>
            <pc:sldMk cId="361973940" sldId="334"/>
            <ac:spMk id="3074" creationId="{00000000-0000-0000-0000-000000000000}"/>
          </ac:spMkLst>
        </pc:spChg>
      </pc:sldChg>
      <pc:sldChg chg="modSp">
        <pc:chgData name="SULLIVAN-JONES, Rich" userId="fa0697cf-7f1b-43c1-8610-c03c66a6cd76" providerId="ADAL" clId="{A22BEA20-66F1-42EE-9BAA-1182123311C0}" dt="2019-02-01T09:36:49.290" v="779" actId="113"/>
        <pc:sldMkLst>
          <pc:docMk/>
          <pc:sldMk cId="2529038532" sldId="335"/>
        </pc:sldMkLst>
        <pc:spChg chg="mod">
          <ac:chgData name="SULLIVAN-JONES, Rich" userId="fa0697cf-7f1b-43c1-8610-c03c66a6cd76" providerId="ADAL" clId="{A22BEA20-66F1-42EE-9BAA-1182123311C0}" dt="2019-02-01T09:36:49.290" v="779" actId="113"/>
          <ac:spMkLst>
            <pc:docMk/>
            <pc:sldMk cId="2529038532" sldId="335"/>
            <ac:spMk id="2" creationId="{00000000-0000-0000-0000-000000000000}"/>
          </ac:spMkLst>
        </pc:spChg>
        <pc:spChg chg="mod">
          <ac:chgData name="SULLIVAN-JONES, Rich" userId="fa0697cf-7f1b-43c1-8610-c03c66a6cd76" providerId="ADAL" clId="{A22BEA20-66F1-42EE-9BAA-1182123311C0}" dt="2019-02-01T09:16:20.448" v="305" actId="1076"/>
          <ac:spMkLst>
            <pc:docMk/>
            <pc:sldMk cId="2529038532" sldId="335"/>
            <ac:spMk id="3" creationId="{00000000-0000-0000-0000-000000000000}"/>
          </ac:spMkLst>
        </pc:spChg>
        <pc:picChg chg="mod">
          <ac:chgData name="SULLIVAN-JONES, Rich" userId="fa0697cf-7f1b-43c1-8610-c03c66a6cd76" providerId="ADAL" clId="{A22BEA20-66F1-42EE-9BAA-1182123311C0}" dt="2019-02-01T09:15:44.388" v="255" actId="1076"/>
          <ac:picMkLst>
            <pc:docMk/>
            <pc:sldMk cId="2529038532" sldId="335"/>
            <ac:picMk id="4" creationId="{00000000-0000-0000-0000-000000000000}"/>
          </ac:picMkLst>
        </pc:picChg>
      </pc:sldChg>
      <pc:sldChg chg="modSp">
        <pc:chgData name="SULLIVAN-JONES, Rich" userId="fa0697cf-7f1b-43c1-8610-c03c66a6cd76" providerId="ADAL" clId="{A22BEA20-66F1-42EE-9BAA-1182123311C0}" dt="2019-02-01T09:18:39.695" v="347" actId="404"/>
        <pc:sldMkLst>
          <pc:docMk/>
          <pc:sldMk cId="3480333185" sldId="336"/>
        </pc:sldMkLst>
        <pc:spChg chg="mod">
          <ac:chgData name="SULLIVAN-JONES, Rich" userId="fa0697cf-7f1b-43c1-8610-c03c66a6cd76" providerId="ADAL" clId="{A22BEA20-66F1-42EE-9BAA-1182123311C0}" dt="2019-02-01T09:18:39.695" v="347" actId="404"/>
          <ac:spMkLst>
            <pc:docMk/>
            <pc:sldMk cId="3480333185" sldId="336"/>
            <ac:spMk id="3074" creationId="{00000000-0000-0000-0000-000000000000}"/>
          </ac:spMkLst>
        </pc:spChg>
      </pc:sldChg>
      <pc:sldChg chg="addSp modSp">
        <pc:chgData name="SULLIVAN-JONES, Rich" userId="fa0697cf-7f1b-43c1-8610-c03c66a6cd76" providerId="ADAL" clId="{A22BEA20-66F1-42EE-9BAA-1182123311C0}" dt="2019-02-01T09:35:50.781" v="768" actId="113"/>
        <pc:sldMkLst>
          <pc:docMk/>
          <pc:sldMk cId="3808893915" sldId="337"/>
        </pc:sldMkLst>
        <pc:spChg chg="add mod">
          <ac:chgData name="SULLIVAN-JONES, Rich" userId="fa0697cf-7f1b-43c1-8610-c03c66a6cd76" providerId="ADAL" clId="{A22BEA20-66F1-42EE-9BAA-1182123311C0}" dt="2019-02-01T09:21:50.882" v="395" actId="1076"/>
          <ac:spMkLst>
            <pc:docMk/>
            <pc:sldMk cId="3808893915" sldId="337"/>
            <ac:spMk id="5" creationId="{11EC3C43-BA7B-477A-ADCE-62D21A64D123}"/>
          </ac:spMkLst>
        </pc:spChg>
        <pc:spChg chg="mod">
          <ac:chgData name="SULLIVAN-JONES, Rich" userId="fa0697cf-7f1b-43c1-8610-c03c66a6cd76" providerId="ADAL" clId="{A22BEA20-66F1-42EE-9BAA-1182123311C0}" dt="2019-02-01T09:35:50.781" v="768" actId="113"/>
          <ac:spMkLst>
            <pc:docMk/>
            <pc:sldMk cId="3808893915" sldId="337"/>
            <ac:spMk id="7" creationId="{00000000-0000-0000-0000-000000000000}"/>
          </ac:spMkLst>
        </pc:spChg>
        <pc:picChg chg="mod">
          <ac:chgData name="SULLIVAN-JONES, Rich" userId="fa0697cf-7f1b-43c1-8610-c03c66a6cd76" providerId="ADAL" clId="{A22BEA20-66F1-42EE-9BAA-1182123311C0}" dt="2019-02-01T09:20:35.874" v="382" actId="1076"/>
          <ac:picMkLst>
            <pc:docMk/>
            <pc:sldMk cId="3808893915" sldId="337"/>
            <ac:picMk id="3" creationId="{00000000-0000-0000-0000-000000000000}"/>
          </ac:picMkLst>
        </pc:picChg>
      </pc:sldChg>
      <pc:sldChg chg="modSp">
        <pc:chgData name="SULLIVAN-JONES, Rich" userId="fa0697cf-7f1b-43c1-8610-c03c66a6cd76" providerId="ADAL" clId="{A22BEA20-66F1-42EE-9BAA-1182123311C0}" dt="2019-02-01T09:35:47.594" v="767" actId="113"/>
        <pc:sldMkLst>
          <pc:docMk/>
          <pc:sldMk cId="3262505292" sldId="338"/>
        </pc:sldMkLst>
        <pc:spChg chg="mod">
          <ac:chgData name="SULLIVAN-JONES, Rich" userId="fa0697cf-7f1b-43c1-8610-c03c66a6cd76" providerId="ADAL" clId="{A22BEA20-66F1-42EE-9BAA-1182123311C0}" dt="2019-02-01T09:27:00.916" v="716" actId="948"/>
          <ac:spMkLst>
            <pc:docMk/>
            <pc:sldMk cId="3262505292" sldId="338"/>
            <ac:spMk id="2" creationId="{00000000-0000-0000-0000-000000000000}"/>
          </ac:spMkLst>
        </pc:spChg>
        <pc:spChg chg="mod">
          <ac:chgData name="SULLIVAN-JONES, Rich" userId="fa0697cf-7f1b-43c1-8610-c03c66a6cd76" providerId="ADAL" clId="{A22BEA20-66F1-42EE-9BAA-1182123311C0}" dt="2019-02-01T09:35:47.594" v="767" actId="113"/>
          <ac:spMkLst>
            <pc:docMk/>
            <pc:sldMk cId="3262505292" sldId="33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5"/>
            <a:ext cx="2919565" cy="492601"/>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defRPr sz="1200"/>
            </a:lvl1pPr>
          </a:lstStyle>
          <a:p>
            <a:pPr>
              <a:defRPr/>
            </a:pPr>
            <a:endParaRPr lang="en-GB" dirty="0"/>
          </a:p>
        </p:txBody>
      </p:sp>
      <p:sp>
        <p:nvSpPr>
          <p:cNvPr id="38915" name="Rectangle 3"/>
          <p:cNvSpPr>
            <a:spLocks noGrp="1" noChangeArrowheads="1"/>
          </p:cNvSpPr>
          <p:nvPr>
            <p:ph type="dt" sz="quarter" idx="1"/>
          </p:nvPr>
        </p:nvSpPr>
        <p:spPr bwMode="auto">
          <a:xfrm>
            <a:off x="3814631" y="5"/>
            <a:ext cx="2919565" cy="492601"/>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lgn="r">
              <a:defRPr sz="1200"/>
            </a:lvl1pPr>
          </a:lstStyle>
          <a:p>
            <a:pPr>
              <a:defRPr/>
            </a:pPr>
            <a:endParaRPr lang="en-GB" dirty="0"/>
          </a:p>
        </p:txBody>
      </p:sp>
      <p:sp>
        <p:nvSpPr>
          <p:cNvPr id="38916" name="Rectangle 4"/>
          <p:cNvSpPr>
            <a:spLocks noGrp="1" noChangeArrowheads="1"/>
          </p:cNvSpPr>
          <p:nvPr>
            <p:ph type="ftr" sz="quarter" idx="2"/>
          </p:nvPr>
        </p:nvSpPr>
        <p:spPr bwMode="auto">
          <a:xfrm>
            <a:off x="1" y="9370536"/>
            <a:ext cx="2919565" cy="494190"/>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defRPr sz="1200"/>
            </a:lvl1pPr>
          </a:lstStyle>
          <a:p>
            <a:pPr>
              <a:defRPr/>
            </a:pPr>
            <a:endParaRPr lang="en-GB" dirty="0"/>
          </a:p>
        </p:txBody>
      </p:sp>
      <p:sp>
        <p:nvSpPr>
          <p:cNvPr id="38917" name="Rectangle 5"/>
          <p:cNvSpPr>
            <a:spLocks noGrp="1" noChangeArrowheads="1"/>
          </p:cNvSpPr>
          <p:nvPr>
            <p:ph type="sldNum" sz="quarter" idx="3"/>
          </p:nvPr>
        </p:nvSpPr>
        <p:spPr bwMode="auto">
          <a:xfrm>
            <a:off x="3814631" y="9370536"/>
            <a:ext cx="2919565" cy="494190"/>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lgn="r">
              <a:defRPr sz="1200"/>
            </a:lvl1pPr>
          </a:lstStyle>
          <a:p>
            <a:pPr>
              <a:defRPr/>
            </a:pPr>
            <a:fld id="{C42109AA-0BFD-49B3-8D68-67F4282B194A}" type="slidenum">
              <a:rPr lang="en-GB"/>
              <a:pPr>
                <a:defRPr/>
              </a:pPr>
              <a:t>‹#›</a:t>
            </a:fld>
            <a:endParaRPr lang="en-GB" dirty="0"/>
          </a:p>
        </p:txBody>
      </p:sp>
    </p:spTree>
    <p:extLst>
      <p:ext uri="{BB962C8B-B14F-4D97-AF65-F5344CB8AC3E}">
        <p14:creationId xmlns:p14="http://schemas.microsoft.com/office/powerpoint/2010/main" xmlns="" val="189141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5"/>
            <a:ext cx="2919565" cy="492601"/>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defRPr sz="1200"/>
            </a:lvl1pPr>
          </a:lstStyle>
          <a:p>
            <a:pPr>
              <a:defRPr/>
            </a:pPr>
            <a:endParaRPr lang="en-GB" dirty="0"/>
          </a:p>
        </p:txBody>
      </p:sp>
      <p:sp>
        <p:nvSpPr>
          <p:cNvPr id="17411" name="Rectangle 3"/>
          <p:cNvSpPr>
            <a:spLocks noGrp="1" noChangeArrowheads="1"/>
          </p:cNvSpPr>
          <p:nvPr>
            <p:ph type="dt" idx="1"/>
          </p:nvPr>
        </p:nvSpPr>
        <p:spPr bwMode="auto">
          <a:xfrm>
            <a:off x="3814631" y="5"/>
            <a:ext cx="2919565" cy="492601"/>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lgn="r">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00113" y="738188"/>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3" name="Rectangle 5"/>
          <p:cNvSpPr>
            <a:spLocks noGrp="1" noChangeArrowheads="1"/>
          </p:cNvSpPr>
          <p:nvPr>
            <p:ph type="body" sz="quarter" idx="3"/>
          </p:nvPr>
        </p:nvSpPr>
        <p:spPr bwMode="auto">
          <a:xfrm>
            <a:off x="673264" y="4686066"/>
            <a:ext cx="5389240" cy="4439761"/>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1" y="9370536"/>
            <a:ext cx="2919565" cy="494190"/>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defRPr sz="1200"/>
            </a:lvl1pPr>
          </a:lstStyle>
          <a:p>
            <a:pPr>
              <a:defRPr/>
            </a:pPr>
            <a:endParaRPr lang="en-GB" dirty="0"/>
          </a:p>
        </p:txBody>
      </p:sp>
      <p:sp>
        <p:nvSpPr>
          <p:cNvPr id="17415" name="Rectangle 7"/>
          <p:cNvSpPr>
            <a:spLocks noGrp="1" noChangeArrowheads="1"/>
          </p:cNvSpPr>
          <p:nvPr>
            <p:ph type="sldNum" sz="quarter" idx="5"/>
          </p:nvPr>
        </p:nvSpPr>
        <p:spPr bwMode="auto">
          <a:xfrm>
            <a:off x="3814631" y="9370536"/>
            <a:ext cx="2919565" cy="494190"/>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lgn="r">
              <a:defRPr sz="1200"/>
            </a:lvl1pPr>
          </a:lstStyle>
          <a:p>
            <a:pPr>
              <a:defRPr/>
            </a:pPr>
            <a:fld id="{8E6137A0-9741-41D0-B6D7-0B247805CA5E}" type="slidenum">
              <a:rPr lang="en-GB"/>
              <a:pPr>
                <a:defRPr/>
              </a:pPr>
              <a:t>‹#›</a:t>
            </a:fld>
            <a:endParaRPr lang="en-GB" dirty="0"/>
          </a:p>
        </p:txBody>
      </p:sp>
    </p:spTree>
    <p:extLst>
      <p:ext uri="{BB962C8B-B14F-4D97-AF65-F5344CB8AC3E}">
        <p14:creationId xmlns:p14="http://schemas.microsoft.com/office/powerpoint/2010/main" xmlns="" val="2812578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6137A0-9741-41D0-B6D7-0B247805CA5E}" type="slidenum">
              <a:rPr lang="en-GB" smtClean="0"/>
              <a:pPr>
                <a:defRPr/>
              </a:pPr>
              <a:t>1</a:t>
            </a:fld>
            <a:endParaRPr lang="en-GB" dirty="0"/>
          </a:p>
        </p:txBody>
      </p:sp>
    </p:spTree>
    <p:extLst>
      <p:ext uri="{BB962C8B-B14F-4D97-AF65-F5344CB8AC3E}">
        <p14:creationId xmlns:p14="http://schemas.microsoft.com/office/powerpoint/2010/main" xmlns="" val="193819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17</a:t>
            </a:fld>
            <a:endParaRPr lang="en-GB" dirty="0"/>
          </a:p>
        </p:txBody>
      </p:sp>
    </p:spTree>
    <p:extLst>
      <p:ext uri="{BB962C8B-B14F-4D97-AF65-F5344CB8AC3E}">
        <p14:creationId xmlns:p14="http://schemas.microsoft.com/office/powerpoint/2010/main" xmlns="" val="207568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6137A0-9741-41D0-B6D7-0B247805CA5E}" type="slidenum">
              <a:rPr lang="en-GB" smtClean="0"/>
              <a:pPr>
                <a:defRPr/>
              </a:pPr>
              <a:t>22</a:t>
            </a:fld>
            <a:endParaRPr lang="en-GB" dirty="0"/>
          </a:p>
        </p:txBody>
      </p:sp>
    </p:spTree>
    <p:extLst>
      <p:ext uri="{BB962C8B-B14F-4D97-AF65-F5344CB8AC3E}">
        <p14:creationId xmlns:p14="http://schemas.microsoft.com/office/powerpoint/2010/main" xmlns="" val="165066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a:t>
            </a:fld>
            <a:endParaRPr lang="en-GB" dirty="0"/>
          </a:p>
        </p:txBody>
      </p:sp>
    </p:spTree>
    <p:extLst>
      <p:ext uri="{BB962C8B-B14F-4D97-AF65-F5344CB8AC3E}">
        <p14:creationId xmlns:p14="http://schemas.microsoft.com/office/powerpoint/2010/main" xmlns="" val="424030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3</a:t>
            </a:fld>
            <a:endParaRPr lang="en-GB" dirty="0"/>
          </a:p>
        </p:txBody>
      </p:sp>
    </p:spTree>
    <p:extLst>
      <p:ext uri="{BB962C8B-B14F-4D97-AF65-F5344CB8AC3E}">
        <p14:creationId xmlns:p14="http://schemas.microsoft.com/office/powerpoint/2010/main" xmlns="" val="166346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4</a:t>
            </a:fld>
            <a:endParaRPr lang="en-GB" dirty="0"/>
          </a:p>
        </p:txBody>
      </p:sp>
    </p:spTree>
    <p:extLst>
      <p:ext uri="{BB962C8B-B14F-4D97-AF65-F5344CB8AC3E}">
        <p14:creationId xmlns:p14="http://schemas.microsoft.com/office/powerpoint/2010/main" xmlns="" val="177058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5</a:t>
            </a:fld>
            <a:endParaRPr lang="en-GB" dirty="0"/>
          </a:p>
        </p:txBody>
      </p:sp>
    </p:spTree>
    <p:extLst>
      <p:ext uri="{BB962C8B-B14F-4D97-AF65-F5344CB8AC3E}">
        <p14:creationId xmlns:p14="http://schemas.microsoft.com/office/powerpoint/2010/main" xmlns="" val="300184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a:latin typeface="+mn-lt"/>
            </a:endParaRPr>
          </a:p>
        </p:txBody>
      </p:sp>
      <p:sp>
        <p:nvSpPr>
          <p:cNvPr id="4" name="Slide Number Placeholder 3"/>
          <p:cNvSpPr>
            <a:spLocks noGrp="1"/>
          </p:cNvSpPr>
          <p:nvPr>
            <p:ph type="sldNum" sz="quarter" idx="10"/>
          </p:nvPr>
        </p:nvSpPr>
        <p:spPr/>
        <p:txBody>
          <a:bodyPr/>
          <a:lstStyle/>
          <a:p>
            <a:pPr>
              <a:defRPr/>
            </a:pPr>
            <a:fld id="{E46172E4-0AFB-4459-9DA9-4ADAA459B0FA}"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xmlns="" val="418777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7</a:t>
            </a:fld>
            <a:endParaRPr lang="en-GB" dirty="0"/>
          </a:p>
        </p:txBody>
      </p:sp>
    </p:spTree>
    <p:extLst>
      <p:ext uri="{BB962C8B-B14F-4D97-AF65-F5344CB8AC3E}">
        <p14:creationId xmlns:p14="http://schemas.microsoft.com/office/powerpoint/2010/main" xmlns="" val="361158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10</a:t>
            </a:fld>
            <a:endParaRPr lang="en-GB" dirty="0"/>
          </a:p>
        </p:txBody>
      </p:sp>
    </p:spTree>
    <p:extLst>
      <p:ext uri="{BB962C8B-B14F-4D97-AF65-F5344CB8AC3E}">
        <p14:creationId xmlns:p14="http://schemas.microsoft.com/office/powerpoint/2010/main" xmlns="" val="251081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14</a:t>
            </a:fld>
            <a:endParaRPr lang="en-GB" dirty="0"/>
          </a:p>
        </p:txBody>
      </p:sp>
    </p:spTree>
    <p:extLst>
      <p:ext uri="{BB962C8B-B14F-4D97-AF65-F5344CB8AC3E}">
        <p14:creationId xmlns:p14="http://schemas.microsoft.com/office/powerpoint/2010/main" xmlns="" val="232569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xmlns="" val="291576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9451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74638"/>
            <a:ext cx="2054225" cy="5170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1863" cy="5170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68060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18488" cy="517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01870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78088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50541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484313"/>
            <a:ext cx="4027487"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4313"/>
            <a:ext cx="4027488"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7180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2734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10751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5316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96839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63519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1027" name="Rectangle 2"/>
          <p:cNvSpPr>
            <a:spLocks noGrp="1" noChangeArrowheads="1"/>
          </p:cNvSpPr>
          <p:nvPr>
            <p:ph type="title"/>
          </p:nvPr>
        </p:nvSpPr>
        <p:spPr bwMode="auto">
          <a:xfrm>
            <a:off x="457200" y="274638"/>
            <a:ext cx="821848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468313" y="1484313"/>
            <a:ext cx="8207375" cy="396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200" b="1">
          <a:solidFill>
            <a:srgbClr val="9C213F"/>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p:titleStyle>
    <p:bodyStyle>
      <a:lvl1pPr marL="342900" indent="-342900" algn="l" rtl="0" eaLnBrk="1" fontAlgn="base" hangingPunct="1">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27384"/>
            <a:ext cx="9144000" cy="6858000"/>
          </a:xfrm>
          <a:prstGeom prst="rect">
            <a:avLst/>
          </a:prstGeom>
          <a:solidFill>
            <a:srgbClr val="9C213F"/>
          </a:solidFill>
          <a:ln>
            <a:noFill/>
          </a:ln>
        </p:spPr>
        <p:txBody>
          <a:bodyPr wrap="none" anchor="ctr"/>
          <a:lstStyle/>
          <a:p>
            <a:pPr algn="ctr"/>
            <a:endParaRPr lang="en-US" dirty="0"/>
          </a:p>
        </p:txBody>
      </p:sp>
      <p:pic>
        <p:nvPicPr>
          <p:cNvPr id="8" name="Picture 7" descr="NAO---White-reversed-ou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588" y="395288"/>
            <a:ext cx="2016125"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
          <p:cNvSpPr>
            <a:spLocks noChangeShapeType="1"/>
          </p:cNvSpPr>
          <p:nvPr/>
        </p:nvSpPr>
        <p:spPr bwMode="auto">
          <a:xfrm>
            <a:off x="0" y="2205038"/>
            <a:ext cx="9144000"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GB" dirty="0"/>
          </a:p>
        </p:txBody>
      </p:sp>
      <p:pic>
        <p:nvPicPr>
          <p:cNvPr id="3075" name="Picture 4" descr="NAO---White-reversed-ou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588" y="395288"/>
            <a:ext cx="2016125"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19"/>
          <p:cNvSpPr>
            <a:spLocks noChangeArrowheads="1"/>
          </p:cNvSpPr>
          <p:nvPr/>
        </p:nvSpPr>
        <p:spPr bwMode="auto">
          <a:xfrm>
            <a:off x="396875" y="6230938"/>
            <a:ext cx="7127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dirty="0">
                <a:solidFill>
                  <a:schemeClr val="bg1"/>
                </a:solidFill>
              </a:rPr>
              <a:t>7 February 2019</a:t>
            </a:r>
          </a:p>
        </p:txBody>
      </p:sp>
      <p:sp>
        <p:nvSpPr>
          <p:cNvPr id="3078" name="Rectangle 20"/>
          <p:cNvSpPr>
            <a:spLocks noChangeArrowheads="1"/>
          </p:cNvSpPr>
          <p:nvPr/>
        </p:nvSpPr>
        <p:spPr bwMode="auto">
          <a:xfrm>
            <a:off x="323850" y="3381375"/>
            <a:ext cx="856863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600" b="1" dirty="0">
                <a:solidFill>
                  <a:schemeClr val="bg1"/>
                </a:solidFill>
              </a:rPr>
              <a:t>Tackling problem debt</a:t>
            </a:r>
            <a:endParaRPr lang="en-GB" sz="2800" dirty="0">
              <a:solidFill>
                <a:schemeClr val="bg1"/>
              </a:solidFill>
            </a:endParaRPr>
          </a:p>
          <a:p>
            <a:endParaRPr lang="en-GB" dirty="0">
              <a:solidFill>
                <a:schemeClr val="bg1"/>
              </a:solidFill>
            </a:endParaRPr>
          </a:p>
          <a:p>
            <a:r>
              <a:rPr lang="en-GB" dirty="0">
                <a:solidFill>
                  <a:schemeClr val="bg1"/>
                </a:solidFill>
              </a:rPr>
              <a:t>Rich Sullivan-Jones and Ivan O’Brien</a:t>
            </a:r>
          </a:p>
          <a:p>
            <a:r>
              <a:rPr lang="en-GB" dirty="0">
                <a:solidFill>
                  <a:schemeClr val="bg1"/>
                </a:solidFill>
              </a:rPr>
              <a:t>National Audit Office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08920"/>
            <a:ext cx="9144000" cy="1143000"/>
          </a:xfrm>
        </p:spPr>
        <p:txBody>
          <a:bodyPr/>
          <a:lstStyle/>
          <a:p>
            <a:pPr algn="ctr" eaLnBrk="1" hangingPunct="1"/>
            <a:r>
              <a:rPr lang="en-US" sz="4400" dirty="0"/>
              <a:t>Identifying the problem </a:t>
            </a:r>
            <a:br>
              <a:rPr lang="en-US" sz="4400" dirty="0"/>
            </a:br>
            <a:r>
              <a:rPr lang="en-US" sz="4400" dirty="0"/>
              <a:t>and coordinating the approach</a:t>
            </a:r>
          </a:p>
        </p:txBody>
      </p:sp>
      <p:sp>
        <p:nvSpPr>
          <p:cNvPr id="2" name="Slide Number Placeholder 1"/>
          <p:cNvSpPr>
            <a:spLocks noGrp="1"/>
          </p:cNvSpPr>
          <p:nvPr>
            <p:ph type="sldNum" sz="quarter" idx="4294967295"/>
          </p:nvPr>
        </p:nvSpPr>
        <p:spPr>
          <a:xfrm>
            <a:off x="179512" y="6419428"/>
            <a:ext cx="2133600" cy="365125"/>
          </a:xfrm>
          <a:prstGeom prst="rect">
            <a:avLst/>
          </a:prstGeom>
        </p:spPr>
        <p:txBody>
          <a:bodyPr/>
          <a:lstStyle/>
          <a:p>
            <a:fld id="{6EB7CBB4-62AF-416C-A165-807F7B713981}" type="slidenum">
              <a:rPr lang="en-GB" smtClean="0"/>
              <a:pPr/>
              <a:t>10</a:t>
            </a:fld>
            <a:endParaRPr lang="en-GB" dirty="0"/>
          </a:p>
        </p:txBody>
      </p:sp>
    </p:spTree>
    <p:extLst>
      <p:ext uri="{BB962C8B-B14F-4D97-AF65-F5344CB8AC3E}">
        <p14:creationId xmlns:p14="http://schemas.microsoft.com/office/powerpoint/2010/main" xmlns="" val="139669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458486"/>
            <a:ext cx="2376264" cy="4410673"/>
          </a:xfrm>
        </p:spPr>
        <p:txBody>
          <a:bodyPr/>
          <a:lstStyle/>
          <a:p>
            <a:r>
              <a:rPr lang="en-GB" sz="2000" dirty="0">
                <a:latin typeface="+mn-lt"/>
              </a:rPr>
              <a:t>HMT relies on many organisations to meet its objectives on problem debt, but there are weaknesses in its accountability arrangements for ensuring there is an effective and coherent approach. </a:t>
            </a:r>
            <a:endParaRPr lang="en-GB" sz="2800" dirty="0">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1800" y="458487"/>
            <a:ext cx="6192688" cy="5941026"/>
          </a:xfrm>
          <a:prstGeom prst="rect">
            <a:avLst/>
          </a:prstGeom>
        </p:spPr>
      </p:pic>
    </p:spTree>
    <p:extLst>
      <p:ext uri="{BB962C8B-B14F-4D97-AF65-F5344CB8AC3E}">
        <p14:creationId xmlns:p14="http://schemas.microsoft.com/office/powerpoint/2010/main" xmlns="" val="326113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9" y="620687"/>
            <a:ext cx="2693048" cy="5910383"/>
          </a:xfrm>
        </p:spPr>
        <p:txBody>
          <a:bodyPr/>
          <a:lstStyle/>
          <a:p>
            <a:pPr marL="0" indent="0">
              <a:buNone/>
            </a:pPr>
            <a:r>
              <a:rPr lang="en-GB" sz="2000" b="1" dirty="0">
                <a:solidFill>
                  <a:srgbClr val="9C213F"/>
                </a:solidFill>
              </a:rPr>
              <a:t>People increasingly report problems with debts owed to government or utility providers, but HMT has limited insight into these areas. </a:t>
            </a:r>
          </a:p>
          <a:p>
            <a:pPr marL="0" indent="0">
              <a:buNone/>
            </a:pPr>
            <a:endParaRPr lang="en-GB" sz="1400" dirty="0">
              <a:solidFill>
                <a:srgbClr val="000000"/>
              </a:solidFill>
            </a:endParaRPr>
          </a:p>
          <a:p>
            <a:pPr marL="0" indent="0">
              <a:buNone/>
            </a:pPr>
            <a:r>
              <a:rPr lang="en-GB" sz="1400" dirty="0">
                <a:solidFill>
                  <a:srgbClr val="000000"/>
                </a:solidFill>
              </a:rPr>
              <a:t>Government has less detailed insight into debts in other private and public sectors compared with consumer credit and mortgages, and it does not accurately know the overall level of outstanding personal debt. </a:t>
            </a:r>
          </a:p>
          <a:p>
            <a:pPr marL="0" indent="0">
              <a:buNone/>
            </a:pPr>
            <a:endParaRPr lang="en-GB" sz="1400" dirty="0">
              <a:solidFill>
                <a:srgbClr val="000000"/>
              </a:solidFill>
            </a:endParaRPr>
          </a:p>
          <a:p>
            <a:pPr marL="0" indent="0">
              <a:buNone/>
            </a:pPr>
            <a:r>
              <a:rPr lang="en-GB" sz="1400" dirty="0">
                <a:solidFill>
                  <a:srgbClr val="000000"/>
                </a:solidFill>
              </a:rPr>
              <a:t>Not all departments, agencies and regulators collect data on personal debts.</a:t>
            </a:r>
            <a:endParaRPr lang="en-GB" sz="1400" dirty="0">
              <a:solidFill>
                <a:srgbClr val="9C213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5856" y="613831"/>
            <a:ext cx="5472608" cy="5767497"/>
          </a:xfrm>
          <a:prstGeom prst="rect">
            <a:avLst/>
          </a:prstGeom>
        </p:spPr>
      </p:pic>
    </p:spTree>
    <p:extLst>
      <p:ext uri="{BB962C8B-B14F-4D97-AF65-F5344CB8AC3E}">
        <p14:creationId xmlns:p14="http://schemas.microsoft.com/office/powerpoint/2010/main" xmlns="" val="423602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79512" y="258823"/>
            <a:ext cx="1872208" cy="6338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buFontTx/>
              <a:buNone/>
            </a:pPr>
            <a:r>
              <a:rPr lang="en-GB" sz="1800" b="1" kern="0" dirty="0">
                <a:solidFill>
                  <a:srgbClr val="9C213F"/>
                </a:solidFill>
              </a:rPr>
              <a:t>Government has no estimate of the extent to which problem debt leads to increased use of public services, or the resulting cost to the taxpayer. </a:t>
            </a:r>
          </a:p>
          <a:p>
            <a:pPr marL="0" indent="0">
              <a:buFontTx/>
              <a:buNone/>
            </a:pPr>
            <a:endParaRPr lang="en-GB" sz="1400" dirty="0">
              <a:solidFill>
                <a:srgbClr val="000000"/>
              </a:solidFill>
            </a:endParaRPr>
          </a:p>
          <a:p>
            <a:pPr marL="0" indent="0">
              <a:buFontTx/>
              <a:buNone/>
            </a:pPr>
            <a:r>
              <a:rPr lang="en-GB" sz="1400" dirty="0">
                <a:solidFill>
                  <a:srgbClr val="000000"/>
                </a:solidFill>
              </a:rPr>
              <a:t>Understanding these costs is important for policymakers in considering the impact of policy design on over-indebtedness.</a:t>
            </a:r>
          </a:p>
          <a:p>
            <a:pPr marL="0" indent="0">
              <a:buFontTx/>
              <a:buNone/>
            </a:pPr>
            <a:endParaRPr lang="en-GB" sz="1400" kern="0" dirty="0">
              <a:solidFill>
                <a:srgbClr val="000000"/>
              </a:solidFill>
            </a:endParaRPr>
          </a:p>
          <a:p>
            <a:pPr marL="0" indent="0">
              <a:buFontTx/>
              <a:buNone/>
            </a:pPr>
            <a:r>
              <a:rPr lang="en-GB" sz="1400" kern="0" dirty="0">
                <a:solidFill>
                  <a:srgbClr val="000000"/>
                </a:solidFill>
              </a:rPr>
              <a:t>We modelled national survey data to produce our own estimates.</a:t>
            </a:r>
            <a:endParaRPr lang="en-GB" sz="1400" kern="0" dirty="0">
              <a:solidFill>
                <a:srgbClr val="9C213F"/>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r="-4065" b="8730"/>
          <a:stretch/>
        </p:blipFill>
        <p:spPr>
          <a:xfrm>
            <a:off x="2177200" y="332656"/>
            <a:ext cx="7079522" cy="6192688"/>
          </a:xfrm>
          <a:prstGeom prst="rect">
            <a:avLst/>
          </a:prstGeom>
        </p:spPr>
      </p:pic>
    </p:spTree>
    <p:extLst>
      <p:ext uri="{BB962C8B-B14F-4D97-AF65-F5344CB8AC3E}">
        <p14:creationId xmlns:p14="http://schemas.microsoft.com/office/powerpoint/2010/main" xmlns="" val="35139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08920"/>
            <a:ext cx="9144000" cy="1143000"/>
          </a:xfrm>
        </p:spPr>
        <p:txBody>
          <a:bodyPr/>
          <a:lstStyle/>
          <a:p>
            <a:pPr algn="ctr" eaLnBrk="1" hangingPunct="1"/>
            <a:r>
              <a:rPr lang="en-US" sz="4400" dirty="0"/>
              <a:t>Preventing over-indebtedness</a:t>
            </a:r>
          </a:p>
        </p:txBody>
      </p:sp>
      <p:sp>
        <p:nvSpPr>
          <p:cNvPr id="2" name="Slide Number Placeholder 1"/>
          <p:cNvSpPr>
            <a:spLocks noGrp="1"/>
          </p:cNvSpPr>
          <p:nvPr>
            <p:ph type="sldNum" sz="quarter" idx="4294967295"/>
          </p:nvPr>
        </p:nvSpPr>
        <p:spPr>
          <a:xfrm>
            <a:off x="179512" y="6419428"/>
            <a:ext cx="2133600" cy="365125"/>
          </a:xfrm>
          <a:prstGeom prst="rect">
            <a:avLst/>
          </a:prstGeom>
        </p:spPr>
        <p:txBody>
          <a:bodyPr/>
          <a:lstStyle/>
          <a:p>
            <a:fld id="{6EB7CBB4-62AF-416C-A165-807F7B713981}" type="slidenum">
              <a:rPr lang="en-GB" smtClean="0"/>
              <a:pPr/>
              <a:t>14</a:t>
            </a:fld>
            <a:endParaRPr lang="en-GB" dirty="0"/>
          </a:p>
        </p:txBody>
      </p:sp>
    </p:spTree>
    <p:extLst>
      <p:ext uri="{BB962C8B-B14F-4D97-AF65-F5344CB8AC3E}">
        <p14:creationId xmlns:p14="http://schemas.microsoft.com/office/powerpoint/2010/main" xmlns="" val="36197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994122"/>
          </a:xfrm>
        </p:spPr>
        <p:txBody>
          <a:bodyPr/>
          <a:lstStyle/>
          <a:p>
            <a:r>
              <a:rPr lang="en-GB" sz="2000" dirty="0">
                <a:latin typeface="+mn-lt"/>
              </a:rPr>
              <a:t>MAS has improved coordination of interventions to raise individuals' financial capability, but its strategy does not involve all relevant parts of government and MAS does not yet know the strategy's impact.</a:t>
            </a:r>
            <a:endParaRPr lang="en-GB" sz="2400" dirty="0">
              <a:latin typeface="+mn-lt"/>
            </a:endParaRPr>
          </a:p>
        </p:txBody>
      </p:sp>
      <p:sp>
        <p:nvSpPr>
          <p:cNvPr id="3" name="TextBox 2"/>
          <p:cNvSpPr txBox="1"/>
          <p:nvPr/>
        </p:nvSpPr>
        <p:spPr>
          <a:xfrm>
            <a:off x="323528" y="1551563"/>
            <a:ext cx="2170584" cy="3754874"/>
          </a:xfrm>
          <a:prstGeom prst="rect">
            <a:avLst/>
          </a:prstGeom>
          <a:noFill/>
        </p:spPr>
        <p:txBody>
          <a:bodyPr wrap="square" rtlCol="0">
            <a:spAutoFit/>
          </a:bodyPr>
          <a:lstStyle/>
          <a:p>
            <a:r>
              <a:rPr lang="en-GB" sz="1400" dirty="0"/>
              <a:t>MAS has improved coordination of interventions to raise individuals' financial capability, but its strategy does not involve all relevant parts of government and MAS does not yet know the strategy's impact.</a:t>
            </a:r>
          </a:p>
          <a:p>
            <a:endParaRPr lang="en-GB" sz="1400" dirty="0"/>
          </a:p>
          <a:p>
            <a:r>
              <a:rPr lang="en-GB" sz="1400" dirty="0"/>
              <a:t>Research from MAS and the OECD suggest financial capability in the UK is low, and below average among OECD countries.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6474" y="1556792"/>
            <a:ext cx="6125410" cy="4680520"/>
          </a:xfrm>
          <a:prstGeom prst="rect">
            <a:avLst/>
          </a:prstGeom>
        </p:spPr>
      </p:pic>
    </p:spTree>
    <p:extLst>
      <p:ext uri="{BB962C8B-B14F-4D97-AF65-F5344CB8AC3E}">
        <p14:creationId xmlns:p14="http://schemas.microsoft.com/office/powerpoint/2010/main" xmlns="" val="252903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latin typeface="+mn-lt"/>
              </a:rPr>
              <a:t>The FCA has taken action to improve responsible lending, but recognises that it has more to do to tackle persistent and unsustainable consumer credit debt. </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513" y="2533052"/>
            <a:ext cx="8421232" cy="3920283"/>
          </a:xfrm>
          <a:prstGeom prst="rect">
            <a:avLst/>
          </a:prstGeom>
        </p:spPr>
      </p:pic>
      <p:sp>
        <p:nvSpPr>
          <p:cNvPr id="4" name="Rectangle 3">
            <a:extLst>
              <a:ext uri="{FF2B5EF4-FFF2-40B4-BE49-F238E27FC236}">
                <a16:creationId xmlns:a16="http://schemas.microsoft.com/office/drawing/2014/main" xmlns="" id="{CB71F61A-6181-48C7-A0F5-99EED3959E86}"/>
              </a:ext>
            </a:extLst>
          </p:cNvPr>
          <p:cNvSpPr/>
          <p:nvPr/>
        </p:nvSpPr>
        <p:spPr>
          <a:xfrm>
            <a:off x="395536" y="1467361"/>
            <a:ext cx="8448690" cy="954107"/>
          </a:xfrm>
          <a:prstGeom prst="rect">
            <a:avLst/>
          </a:prstGeom>
        </p:spPr>
        <p:txBody>
          <a:bodyPr wrap="square">
            <a:spAutoFit/>
          </a:bodyPr>
          <a:lstStyle/>
          <a:p>
            <a:r>
              <a:rPr lang="en-GB" sz="1400" dirty="0">
                <a:solidFill>
                  <a:srgbClr val="000000"/>
                </a:solidFill>
                <a:latin typeface="+mn-lt"/>
              </a:rPr>
              <a:t>Many people, including the poorest in society, will struggle to afford services regardless of how well they manage their money. Government therefore seeks to prevent people getting over-indebted by ensuring that service providers consider what their customers can afford. Affordability is a particular concern in unsecured consumer credit, where debt levels can escalate quickly due to high interest rates.</a:t>
            </a:r>
          </a:p>
        </p:txBody>
      </p:sp>
    </p:spTree>
    <p:extLst>
      <p:ext uri="{BB962C8B-B14F-4D97-AF65-F5344CB8AC3E}">
        <p14:creationId xmlns:p14="http://schemas.microsoft.com/office/powerpoint/2010/main" xmlns="" val="206371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08920"/>
            <a:ext cx="9144000" cy="1143000"/>
          </a:xfrm>
        </p:spPr>
        <p:txBody>
          <a:bodyPr/>
          <a:lstStyle/>
          <a:p>
            <a:pPr algn="ctr" eaLnBrk="1" hangingPunct="1"/>
            <a:r>
              <a:rPr lang="en-US" sz="4400" dirty="0"/>
              <a:t>Managing problem debt</a:t>
            </a:r>
          </a:p>
        </p:txBody>
      </p:sp>
      <p:sp>
        <p:nvSpPr>
          <p:cNvPr id="2" name="Slide Number Placeholder 1"/>
          <p:cNvSpPr>
            <a:spLocks noGrp="1"/>
          </p:cNvSpPr>
          <p:nvPr>
            <p:ph type="sldNum" sz="quarter" idx="4294967295"/>
          </p:nvPr>
        </p:nvSpPr>
        <p:spPr>
          <a:xfrm>
            <a:off x="179512" y="6419428"/>
            <a:ext cx="2133600" cy="365125"/>
          </a:xfrm>
          <a:prstGeom prst="rect">
            <a:avLst/>
          </a:prstGeom>
        </p:spPr>
        <p:txBody>
          <a:bodyPr/>
          <a:lstStyle/>
          <a:p>
            <a:fld id="{6EB7CBB4-62AF-416C-A165-807F7B713981}" type="slidenum">
              <a:rPr lang="en-GB" smtClean="0"/>
              <a:pPr/>
              <a:t>17</a:t>
            </a:fld>
            <a:endParaRPr lang="en-GB" dirty="0"/>
          </a:p>
        </p:txBody>
      </p:sp>
    </p:spTree>
    <p:extLst>
      <p:ext uri="{BB962C8B-B14F-4D97-AF65-F5344CB8AC3E}">
        <p14:creationId xmlns:p14="http://schemas.microsoft.com/office/powerpoint/2010/main" xmlns="" val="348033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6696" y="129454"/>
            <a:ext cx="857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9C213F"/>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sz="2000" kern="0" dirty="0">
                <a:latin typeface="+mn-lt"/>
              </a:rPr>
              <a:t>Evidence shows that good debt collection practice both benefits individuals and boosts collection rates. </a:t>
            </a:r>
          </a:p>
        </p:txBody>
      </p:sp>
      <p:sp>
        <p:nvSpPr>
          <p:cNvPr id="8" name="TextBox 7"/>
          <p:cNvSpPr txBox="1"/>
          <p:nvPr/>
        </p:nvSpPr>
        <p:spPr>
          <a:xfrm>
            <a:off x="539552" y="1412776"/>
            <a:ext cx="7704856" cy="3998915"/>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GB" sz="1600" dirty="0"/>
              <a:t>Common best practice principles include timely assessments of vulnerabilities, affordable repayment plans, and signposting or referring people to debt advice.</a:t>
            </a:r>
          </a:p>
          <a:p>
            <a:pPr marL="285750" indent="-285750">
              <a:lnSpc>
                <a:spcPct val="114000"/>
              </a:lnSpc>
              <a:buFont typeface="Arial" panose="020B0604020202020204" pitchFamily="34" charset="0"/>
              <a:buChar char="•"/>
            </a:pPr>
            <a:endParaRPr lang="en-GB" sz="1600" dirty="0"/>
          </a:p>
          <a:p>
            <a:pPr marL="285750" indent="-285750">
              <a:lnSpc>
                <a:spcPct val="114000"/>
              </a:lnSpc>
              <a:buFont typeface="Arial" panose="020B0604020202020204" pitchFamily="34" charset="0"/>
              <a:buChar char="•"/>
            </a:pPr>
            <a:r>
              <a:rPr lang="en-GB" sz="1600" dirty="0"/>
              <a:t>Research in 2014 estimated that </a:t>
            </a:r>
            <a:r>
              <a:rPr lang="en-GB" sz="1600" b="1" dirty="0">
                <a:solidFill>
                  <a:srgbClr val="9C213F"/>
                </a:solidFill>
              </a:rPr>
              <a:t>tailored debt advice, support and affordable repayments saved creditors </a:t>
            </a:r>
            <a:r>
              <a:rPr lang="en-GB" sz="1600" dirty="0"/>
              <a:t>£82 million in a year from 110,000 over-indebted clients, an average saving of £750 per person.</a:t>
            </a:r>
          </a:p>
          <a:p>
            <a:pPr marL="285750" indent="-285750">
              <a:lnSpc>
                <a:spcPct val="114000"/>
              </a:lnSpc>
              <a:buFont typeface="Arial" panose="020B0604020202020204" pitchFamily="34" charset="0"/>
              <a:buChar char="•"/>
            </a:pPr>
            <a:endParaRPr lang="en-GB" sz="1600" dirty="0"/>
          </a:p>
          <a:p>
            <a:pPr marL="285750" indent="-285750">
              <a:lnSpc>
                <a:spcPct val="114000"/>
              </a:lnSpc>
              <a:buFont typeface="Arial" panose="020B0604020202020204" pitchFamily="34" charset="0"/>
              <a:buChar char="•"/>
            </a:pPr>
            <a:r>
              <a:rPr lang="en-GB" sz="1600" dirty="0"/>
              <a:t>Lenders and debt collection agencies we interviewed also reported benefits from following best practice. </a:t>
            </a:r>
          </a:p>
          <a:p>
            <a:pPr>
              <a:lnSpc>
                <a:spcPct val="114000"/>
              </a:lnSpc>
            </a:pPr>
            <a:endParaRPr lang="en-GB" sz="1600" dirty="0"/>
          </a:p>
          <a:p>
            <a:pPr marL="285750" indent="-285750">
              <a:lnSpc>
                <a:spcPct val="114000"/>
              </a:lnSpc>
              <a:buFont typeface="Arial" panose="020B0604020202020204" pitchFamily="34" charset="0"/>
              <a:buChar char="•"/>
            </a:pPr>
            <a:r>
              <a:rPr lang="en-GB" sz="1600" dirty="0"/>
              <a:t>By comparison, our modelling, based on a survey of debt advice clients, estimates that </a:t>
            </a:r>
            <a:r>
              <a:rPr lang="en-GB" sz="1600" b="1" dirty="0">
                <a:solidFill>
                  <a:srgbClr val="9C213F"/>
                </a:solidFill>
              </a:rPr>
              <a:t>intimidating actions</a:t>
            </a:r>
            <a:r>
              <a:rPr lang="en-GB" sz="1600" dirty="0">
                <a:solidFill>
                  <a:srgbClr val="9C213F"/>
                </a:solidFill>
              </a:rPr>
              <a:t> </a:t>
            </a:r>
            <a:r>
              <a:rPr lang="en-GB" sz="1600" dirty="0"/>
              <a:t>and </a:t>
            </a:r>
            <a:r>
              <a:rPr lang="en-GB" sz="1600" b="1" dirty="0">
                <a:solidFill>
                  <a:srgbClr val="9C213F"/>
                </a:solidFill>
              </a:rPr>
              <a:t>additional charges </a:t>
            </a:r>
            <a:r>
              <a:rPr lang="en-GB" sz="1600" dirty="0"/>
              <a:t>were </a:t>
            </a:r>
            <a:r>
              <a:rPr lang="en-GB" sz="1600" b="1" dirty="0">
                <a:solidFill>
                  <a:srgbClr val="9C213F"/>
                </a:solidFill>
              </a:rPr>
              <a:t>15%–29% </a:t>
            </a:r>
            <a:r>
              <a:rPr lang="en-GB" sz="1600" dirty="0"/>
              <a:t>more likely to </a:t>
            </a:r>
            <a:r>
              <a:rPr lang="en-GB" sz="1600" b="1" dirty="0">
                <a:solidFill>
                  <a:srgbClr val="9C213F"/>
                </a:solidFill>
              </a:rPr>
              <a:t>make debts harder to manage </a:t>
            </a:r>
            <a:r>
              <a:rPr lang="en-GB" sz="1600" dirty="0"/>
              <a:t>and</a:t>
            </a:r>
            <a:r>
              <a:rPr lang="en-GB" sz="1600" b="1" dirty="0">
                <a:solidFill>
                  <a:srgbClr val="9C213F"/>
                </a:solidFill>
              </a:rPr>
              <a:t> increase levels of anxiety or depression.</a:t>
            </a:r>
            <a:endParaRPr lang="en-GB" b="1" dirty="0">
              <a:solidFill>
                <a:srgbClr val="9C213F"/>
              </a:solidFill>
            </a:endParaRPr>
          </a:p>
        </p:txBody>
      </p:sp>
    </p:spTree>
    <p:extLst>
      <p:ext uri="{BB962C8B-B14F-4D97-AF65-F5344CB8AC3E}">
        <p14:creationId xmlns:p14="http://schemas.microsoft.com/office/powerpoint/2010/main" xmlns="" val="120819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6696" y="129454"/>
            <a:ext cx="857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9C213F"/>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endParaRPr lang="en-GB" sz="2000" b="0" kern="0" dirty="0">
              <a:latin typeface="+mn-lt"/>
            </a:endParaRPr>
          </a:p>
        </p:txBody>
      </p:sp>
      <p:sp>
        <p:nvSpPr>
          <p:cNvPr id="7" name="Title 1"/>
          <p:cNvSpPr txBox="1">
            <a:spLocks/>
          </p:cNvSpPr>
          <p:nvPr/>
        </p:nvSpPr>
        <p:spPr bwMode="auto">
          <a:xfrm>
            <a:off x="456696" y="129454"/>
            <a:ext cx="857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9C213F"/>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sz="2000" kern="0" dirty="0">
                <a:latin typeface="+mn-lt"/>
              </a:rPr>
              <a:t>Barriers to adoption of good practice in government: </a:t>
            </a:r>
          </a:p>
          <a:p>
            <a:r>
              <a:rPr lang="en-GB" sz="2000" kern="0" dirty="0">
                <a:latin typeface="+mn-lt"/>
              </a:rPr>
              <a:t>1. A lack of data sharing</a:t>
            </a:r>
          </a:p>
        </p:txBody>
      </p:sp>
      <p:sp>
        <p:nvSpPr>
          <p:cNvPr id="2" name="TextBox 1"/>
          <p:cNvSpPr txBox="1"/>
          <p:nvPr/>
        </p:nvSpPr>
        <p:spPr>
          <a:xfrm>
            <a:off x="539552" y="1340768"/>
            <a:ext cx="7056784" cy="3718197"/>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GB" sz="1600" dirty="0"/>
              <a:t>The Committee of Public Accounts' 2014 report on managing debt owed to central government found that departments lacked the information necessary to target collection activities, and recommended </a:t>
            </a:r>
            <a:r>
              <a:rPr lang="en-GB" sz="1600" b="1" dirty="0">
                <a:solidFill>
                  <a:srgbClr val="9C213F"/>
                </a:solidFill>
              </a:rPr>
              <a:t>developing a single view of what each debtor owes to government as a whole</a:t>
            </a:r>
            <a:r>
              <a:rPr lang="en-GB" sz="1600" dirty="0"/>
              <a:t>.</a:t>
            </a:r>
          </a:p>
          <a:p>
            <a:pPr>
              <a:lnSpc>
                <a:spcPct val="114000"/>
              </a:lnSpc>
            </a:pPr>
            <a:endParaRPr lang="en-GB" sz="1600" dirty="0"/>
          </a:p>
          <a:p>
            <a:pPr marL="285750" indent="-285750">
              <a:lnSpc>
                <a:spcPct val="114000"/>
              </a:lnSpc>
              <a:buFont typeface="Arial" panose="020B0604020202020204" pitchFamily="34" charset="0"/>
              <a:buChar char="•"/>
            </a:pPr>
            <a:r>
              <a:rPr lang="en-GB" sz="1600" dirty="0"/>
              <a:t>There are </a:t>
            </a:r>
            <a:r>
              <a:rPr lang="en-GB" sz="1600" b="1" dirty="0">
                <a:solidFill>
                  <a:srgbClr val="9C213F"/>
                </a:solidFill>
              </a:rPr>
              <a:t>legal barriers to sharing personal </a:t>
            </a:r>
            <a:r>
              <a:rPr lang="en-GB" sz="1600" dirty="0"/>
              <a:t>data between organisations. Furthermore, not all departments can </a:t>
            </a:r>
            <a:r>
              <a:rPr lang="en-GB" sz="1600" b="1" dirty="0">
                <a:solidFill>
                  <a:srgbClr val="9C213F"/>
                </a:solidFill>
              </a:rPr>
              <a:t>disaggregate all debts owed by individuals from debts owed by organisations</a:t>
            </a:r>
            <a:r>
              <a:rPr lang="en-GB" sz="1600" dirty="0"/>
              <a:t>.</a:t>
            </a:r>
          </a:p>
          <a:p>
            <a:pPr>
              <a:lnSpc>
                <a:spcPct val="114000"/>
              </a:lnSpc>
            </a:pPr>
            <a:endParaRPr lang="en-GB" sz="1600" dirty="0"/>
          </a:p>
          <a:p>
            <a:pPr marL="285750" indent="-285750">
              <a:lnSpc>
                <a:spcPct val="114000"/>
              </a:lnSpc>
              <a:buFont typeface="Arial" panose="020B0604020202020204" pitchFamily="34" charset="0"/>
              <a:buChar char="•"/>
            </a:pPr>
            <a:r>
              <a:rPr lang="en-GB" sz="1600" dirty="0"/>
              <a:t>The Cabinet Office developed data-sharing legislation through the </a:t>
            </a:r>
            <a:r>
              <a:rPr lang="en-GB" sz="1600" b="1" dirty="0">
                <a:solidFill>
                  <a:srgbClr val="9C213F"/>
                </a:solidFill>
              </a:rPr>
              <a:t>Digital Economy Act 2017,</a:t>
            </a:r>
            <a:r>
              <a:rPr lang="en-GB" sz="1600" dirty="0"/>
              <a:t> which includes new powers that allow specified public authorities to pilot data-sharing for specific purposes and with appropriate safeguards.</a:t>
            </a:r>
          </a:p>
        </p:txBody>
      </p:sp>
    </p:spTree>
    <p:extLst>
      <p:ext uri="{BB962C8B-B14F-4D97-AF65-F5344CB8AC3E}">
        <p14:creationId xmlns:p14="http://schemas.microsoft.com/office/powerpoint/2010/main" xmlns="" val="35349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18488" cy="706090"/>
          </a:xfrm>
        </p:spPr>
        <p:txBody>
          <a:bodyPr/>
          <a:lstStyle/>
          <a:p>
            <a:pPr eaLnBrk="1" hangingPunct="1"/>
            <a:r>
              <a:rPr lang="en-US" sz="2800" dirty="0"/>
              <a:t>Structure</a:t>
            </a:r>
          </a:p>
        </p:txBody>
      </p:sp>
      <p:sp>
        <p:nvSpPr>
          <p:cNvPr id="3075" name="Rectangle 3"/>
          <p:cNvSpPr>
            <a:spLocks noGrp="1" noChangeArrowheads="1"/>
          </p:cNvSpPr>
          <p:nvPr>
            <p:ph type="body" idx="1"/>
          </p:nvPr>
        </p:nvSpPr>
        <p:spPr>
          <a:xfrm>
            <a:off x="468313" y="1052736"/>
            <a:ext cx="7776095" cy="4896544"/>
          </a:xfrm>
        </p:spPr>
        <p:txBody>
          <a:bodyPr/>
          <a:lstStyle/>
          <a:p>
            <a:pPr marL="0" indent="0">
              <a:spcBef>
                <a:spcPts val="0"/>
              </a:spcBef>
              <a:spcAft>
                <a:spcPts val="300"/>
              </a:spcAft>
              <a:buNone/>
            </a:pPr>
            <a:r>
              <a:rPr lang="en-GB" sz="1800" b="1" dirty="0"/>
              <a:t>1. The NAO</a:t>
            </a:r>
          </a:p>
          <a:p>
            <a:pPr>
              <a:spcBef>
                <a:spcPts val="0"/>
              </a:spcBef>
              <a:spcAft>
                <a:spcPts val="300"/>
              </a:spcAft>
            </a:pPr>
            <a:r>
              <a:rPr lang="en-GB" sz="1800" dirty="0"/>
              <a:t>Our role</a:t>
            </a:r>
          </a:p>
          <a:p>
            <a:pPr>
              <a:spcBef>
                <a:spcPts val="0"/>
              </a:spcBef>
              <a:spcAft>
                <a:spcPts val="300"/>
              </a:spcAft>
            </a:pPr>
            <a:r>
              <a:rPr lang="en-GB" sz="1800" dirty="0"/>
              <a:t>Our value for money (VFM) work</a:t>
            </a:r>
          </a:p>
          <a:p>
            <a:pPr marL="0" indent="0">
              <a:spcBef>
                <a:spcPts val="0"/>
              </a:spcBef>
              <a:spcAft>
                <a:spcPts val="300"/>
              </a:spcAft>
              <a:buNone/>
            </a:pPr>
            <a:endParaRPr lang="en-GB" sz="1800" dirty="0"/>
          </a:p>
          <a:p>
            <a:pPr marL="0" indent="0">
              <a:spcBef>
                <a:spcPts val="0"/>
              </a:spcBef>
              <a:spcAft>
                <a:spcPts val="300"/>
              </a:spcAft>
              <a:buNone/>
            </a:pPr>
            <a:r>
              <a:rPr lang="en-GB" sz="1800" b="1" dirty="0"/>
              <a:t>2. Report overview</a:t>
            </a:r>
          </a:p>
          <a:p>
            <a:pPr>
              <a:spcBef>
                <a:spcPts val="0"/>
              </a:spcBef>
              <a:spcAft>
                <a:spcPts val="300"/>
              </a:spcAft>
            </a:pPr>
            <a:r>
              <a:rPr lang="en-GB" sz="1800" dirty="0"/>
              <a:t>Background</a:t>
            </a:r>
          </a:p>
          <a:p>
            <a:pPr>
              <a:spcBef>
                <a:spcPts val="0"/>
              </a:spcBef>
              <a:spcAft>
                <a:spcPts val="300"/>
              </a:spcAft>
            </a:pPr>
            <a:r>
              <a:rPr lang="en-GB" sz="1800" dirty="0"/>
              <a:t>VFM Conclusions</a:t>
            </a:r>
          </a:p>
          <a:p>
            <a:pPr marL="0" indent="0">
              <a:spcBef>
                <a:spcPts val="0"/>
              </a:spcBef>
              <a:spcAft>
                <a:spcPts val="300"/>
              </a:spcAft>
              <a:buNone/>
            </a:pPr>
            <a:endParaRPr lang="en-GB" sz="1800" dirty="0"/>
          </a:p>
          <a:p>
            <a:pPr marL="0" indent="0">
              <a:spcBef>
                <a:spcPts val="0"/>
              </a:spcBef>
              <a:spcAft>
                <a:spcPts val="300"/>
              </a:spcAft>
              <a:buNone/>
            </a:pPr>
            <a:r>
              <a:rPr lang="en-GB" sz="1800" b="1" dirty="0"/>
              <a:t>3. </a:t>
            </a:r>
            <a:r>
              <a:rPr lang="en-US" sz="1800" b="1" dirty="0"/>
              <a:t>Key findings</a:t>
            </a:r>
          </a:p>
          <a:p>
            <a:pPr>
              <a:spcBef>
                <a:spcPts val="0"/>
              </a:spcBef>
              <a:spcAft>
                <a:spcPts val="300"/>
              </a:spcAft>
            </a:pPr>
            <a:r>
              <a:rPr lang="en-GB" sz="1800" dirty="0"/>
              <a:t>Identifying the problem and coordinating the approach</a:t>
            </a:r>
          </a:p>
          <a:p>
            <a:pPr>
              <a:spcBef>
                <a:spcPts val="0"/>
              </a:spcBef>
              <a:spcAft>
                <a:spcPts val="300"/>
              </a:spcAft>
            </a:pPr>
            <a:r>
              <a:rPr lang="en-GB" sz="1800" dirty="0"/>
              <a:t>Preventing over-indebtedness</a:t>
            </a:r>
          </a:p>
          <a:p>
            <a:pPr>
              <a:spcBef>
                <a:spcPts val="0"/>
              </a:spcBef>
              <a:spcAft>
                <a:spcPts val="300"/>
              </a:spcAft>
            </a:pPr>
            <a:r>
              <a:rPr lang="en-GB" sz="1800" dirty="0"/>
              <a:t>Managing problem debt</a:t>
            </a:r>
          </a:p>
          <a:p>
            <a:pPr marL="0" indent="0">
              <a:spcBef>
                <a:spcPts val="0"/>
              </a:spcBef>
              <a:spcAft>
                <a:spcPts val="300"/>
              </a:spcAft>
              <a:buNone/>
            </a:pPr>
            <a:endParaRPr lang="en-GB" sz="1800" b="1" dirty="0"/>
          </a:p>
          <a:p>
            <a:pPr marL="0" indent="0">
              <a:spcBef>
                <a:spcPts val="0"/>
              </a:spcBef>
              <a:spcAft>
                <a:spcPts val="300"/>
              </a:spcAft>
              <a:buNone/>
            </a:pPr>
            <a:r>
              <a:rPr lang="en-GB" sz="1800" b="1" dirty="0"/>
              <a:t>4. Questions for group discussions</a:t>
            </a:r>
            <a:endParaRPr lang="en-US" sz="1800" b="1" dirty="0"/>
          </a:p>
        </p:txBody>
      </p:sp>
      <p:sp>
        <p:nvSpPr>
          <p:cNvPr id="2" name="Slide Number Placeholder 1"/>
          <p:cNvSpPr>
            <a:spLocks noGrp="1"/>
          </p:cNvSpPr>
          <p:nvPr>
            <p:ph type="sldNum" sz="quarter" idx="4294967295"/>
          </p:nvPr>
        </p:nvSpPr>
        <p:spPr>
          <a:xfrm>
            <a:off x="179512" y="6419428"/>
            <a:ext cx="2133600" cy="365125"/>
          </a:xfrm>
          <a:prstGeom prst="rect">
            <a:avLst/>
          </a:prstGeom>
        </p:spPr>
        <p:txBody>
          <a:bodyPr/>
          <a:lstStyle/>
          <a:p>
            <a:fld id="{6EB7CBB4-62AF-416C-A165-807F7B713981}" type="slidenum">
              <a:rPr lang="en-GB" smtClean="0"/>
              <a:pPr/>
              <a:t>2</a:t>
            </a:fld>
            <a:endParaRPr lang="en-GB" dirty="0"/>
          </a:p>
        </p:txBody>
      </p:sp>
    </p:spTree>
    <p:extLst>
      <p:ext uri="{BB962C8B-B14F-4D97-AF65-F5344CB8AC3E}">
        <p14:creationId xmlns:p14="http://schemas.microsoft.com/office/powerpoint/2010/main" xmlns="" val="8005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6696" y="129454"/>
            <a:ext cx="857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9C213F"/>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endParaRPr lang="en-GB" sz="2000" b="0" kern="0" dirty="0">
              <a:latin typeface="+mn-lt"/>
            </a:endParaRPr>
          </a:p>
        </p:txBody>
      </p:sp>
      <p:sp>
        <p:nvSpPr>
          <p:cNvPr id="7" name="Title 1"/>
          <p:cNvSpPr txBox="1">
            <a:spLocks/>
          </p:cNvSpPr>
          <p:nvPr/>
        </p:nvSpPr>
        <p:spPr bwMode="auto">
          <a:xfrm>
            <a:off x="456696" y="129454"/>
            <a:ext cx="8579800" cy="923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9C213F"/>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sz="2000" kern="0" dirty="0"/>
              <a:t>Barriers to adoption of good practice in government: </a:t>
            </a:r>
          </a:p>
          <a:p>
            <a:r>
              <a:rPr lang="en-GB" sz="2000" kern="0" dirty="0">
                <a:latin typeface="+mn-lt"/>
              </a:rPr>
              <a:t>2. Short-term incentives and funding pressures</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97980" y="1052736"/>
            <a:ext cx="6527434" cy="5400600"/>
          </a:xfrm>
          <a:prstGeom prst="rect">
            <a:avLst/>
          </a:prstGeom>
        </p:spPr>
      </p:pic>
      <p:sp>
        <p:nvSpPr>
          <p:cNvPr id="5" name="Rectangle 4">
            <a:extLst>
              <a:ext uri="{FF2B5EF4-FFF2-40B4-BE49-F238E27FC236}">
                <a16:creationId xmlns:a16="http://schemas.microsoft.com/office/drawing/2014/main" xmlns="" id="{11EC3C43-BA7B-477A-ADCE-62D21A64D123}"/>
              </a:ext>
            </a:extLst>
          </p:cNvPr>
          <p:cNvSpPr/>
          <p:nvPr/>
        </p:nvSpPr>
        <p:spPr>
          <a:xfrm>
            <a:off x="251520" y="1120676"/>
            <a:ext cx="2077150" cy="4616648"/>
          </a:xfrm>
          <a:prstGeom prst="rect">
            <a:avLst/>
          </a:prstGeom>
        </p:spPr>
        <p:txBody>
          <a:bodyPr wrap="square">
            <a:spAutoFit/>
          </a:bodyPr>
          <a:lstStyle/>
          <a:p>
            <a:r>
              <a:rPr lang="en-GB" sz="1400" dirty="0">
                <a:solidFill>
                  <a:srgbClr val="000000"/>
                </a:solidFill>
                <a:latin typeface="+mn-lt"/>
              </a:rPr>
              <a:t>People report more problems with debts owed to government as the fiscal year progresses. This pattern is not observed with private sector debts.</a:t>
            </a:r>
          </a:p>
          <a:p>
            <a:endParaRPr lang="en-GB" sz="1400" dirty="0">
              <a:solidFill>
                <a:srgbClr val="000000"/>
              </a:solidFill>
              <a:latin typeface="+mn-lt"/>
            </a:endParaRPr>
          </a:p>
          <a:p>
            <a:r>
              <a:rPr lang="en-GB" sz="1400" dirty="0">
                <a:solidFill>
                  <a:srgbClr val="000000"/>
                </a:solidFill>
                <a:latin typeface="+mn-lt"/>
              </a:rPr>
              <a:t>Stakeholders we interviewed considered that this could be affected by short-term incentives (in-year collection targets and league tables) and local funding pressures creating a greater demand to pursue debts more quickly and aggressively.</a:t>
            </a:r>
          </a:p>
        </p:txBody>
      </p:sp>
    </p:spTree>
    <p:extLst>
      <p:ext uri="{BB962C8B-B14F-4D97-AF65-F5344CB8AC3E}">
        <p14:creationId xmlns:p14="http://schemas.microsoft.com/office/powerpoint/2010/main" xmlns="" val="380889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6696" y="129454"/>
            <a:ext cx="857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9C213F"/>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endParaRPr lang="en-GB" sz="2000" b="0" kern="0" dirty="0">
              <a:latin typeface="+mn-lt"/>
            </a:endParaRPr>
          </a:p>
        </p:txBody>
      </p:sp>
      <p:sp>
        <p:nvSpPr>
          <p:cNvPr id="7" name="Title 1"/>
          <p:cNvSpPr txBox="1">
            <a:spLocks/>
          </p:cNvSpPr>
          <p:nvPr/>
        </p:nvSpPr>
        <p:spPr bwMode="auto">
          <a:xfrm>
            <a:off x="456696" y="129454"/>
            <a:ext cx="857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9C213F"/>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sz="2000" kern="0" dirty="0">
                <a:latin typeface="+mn-lt"/>
              </a:rPr>
              <a:t>Strengthening statutory protections and a shortfall in debt advice </a:t>
            </a:r>
          </a:p>
        </p:txBody>
      </p:sp>
      <p:sp>
        <p:nvSpPr>
          <p:cNvPr id="2" name="TextBox 1"/>
          <p:cNvSpPr txBox="1"/>
          <p:nvPr/>
        </p:nvSpPr>
        <p:spPr>
          <a:xfrm>
            <a:off x="539552" y="1267642"/>
            <a:ext cx="7056784" cy="3987887"/>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GB" sz="1600" dirty="0"/>
              <a:t>Following manifesto commitments in the 2017 election, HMT announced the </a:t>
            </a:r>
            <a:r>
              <a:rPr lang="en-GB" sz="1600" b="1" dirty="0">
                <a:solidFill>
                  <a:srgbClr val="9C213F"/>
                </a:solidFill>
              </a:rPr>
              <a:t>Breathing Space scheme and Statutory Repayment Plan</a:t>
            </a:r>
            <a:r>
              <a:rPr lang="en-GB" sz="1600" dirty="0"/>
              <a:t> for people who have problem debt. </a:t>
            </a:r>
            <a:r>
              <a:rPr lang="en-GB" sz="1600" b="1" dirty="0">
                <a:solidFill>
                  <a:srgbClr val="9C213F"/>
                </a:solidFill>
              </a:rPr>
              <a:t>Success will depend on the extent to which the new protections are used and the impact they have on outcomes</a:t>
            </a:r>
            <a:r>
              <a:rPr lang="en-GB" sz="1600" dirty="0"/>
              <a:t>, which HMT recognises it will need to consider when designing the scheme.</a:t>
            </a:r>
          </a:p>
          <a:p>
            <a:pPr>
              <a:lnSpc>
                <a:spcPct val="114000"/>
              </a:lnSpc>
            </a:pPr>
            <a:endParaRPr lang="en-GB" sz="1600" dirty="0"/>
          </a:p>
          <a:p>
            <a:pPr marL="285750" indent="-285750">
              <a:lnSpc>
                <a:spcPct val="114000"/>
              </a:lnSpc>
              <a:buFont typeface="Arial" panose="020B0604020202020204" pitchFamily="34" charset="0"/>
              <a:buChar char="•"/>
            </a:pPr>
            <a:r>
              <a:rPr lang="en-GB" sz="1600" dirty="0"/>
              <a:t>MAS commissioned an independent review of debt advice funding which highlighted there is a shortfall in the current level of provision, with an </a:t>
            </a:r>
            <a:r>
              <a:rPr lang="en-GB" sz="1600" b="1" dirty="0">
                <a:solidFill>
                  <a:srgbClr val="9C213F"/>
                </a:solidFill>
              </a:rPr>
              <a:t>estimated 600,000 over-indebted individuals unable to access advice</a:t>
            </a:r>
            <a:r>
              <a:rPr lang="en-GB" sz="1600" dirty="0"/>
              <a:t>. To satisfy future demand, the review recommended that the amount of </a:t>
            </a:r>
            <a:r>
              <a:rPr lang="en-GB" sz="1600" b="1" dirty="0">
                <a:solidFill>
                  <a:srgbClr val="9C213F"/>
                </a:solidFill>
              </a:rPr>
              <a:t>free debt advice available needs to rise by 50% within two years</a:t>
            </a:r>
            <a:r>
              <a:rPr lang="en-GB" sz="1600" dirty="0"/>
              <a:t>.</a:t>
            </a:r>
          </a:p>
          <a:p>
            <a:endParaRPr lang="en-GB" sz="1600" dirty="0"/>
          </a:p>
        </p:txBody>
      </p:sp>
    </p:spTree>
    <p:extLst>
      <p:ext uri="{BB962C8B-B14F-4D97-AF65-F5344CB8AC3E}">
        <p14:creationId xmlns:p14="http://schemas.microsoft.com/office/powerpoint/2010/main" xmlns="" val="326250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56" y="188640"/>
            <a:ext cx="8218488" cy="1143000"/>
          </a:xfrm>
        </p:spPr>
        <p:txBody>
          <a:bodyPr/>
          <a:lstStyle/>
          <a:p>
            <a:pPr algn="ctr"/>
            <a:r>
              <a:rPr lang="en-GB" sz="4000" dirty="0"/>
              <a:t>Questions for group discussion</a:t>
            </a:r>
          </a:p>
        </p:txBody>
      </p:sp>
      <p:sp>
        <p:nvSpPr>
          <p:cNvPr id="4" name="TextBox 3">
            <a:extLst>
              <a:ext uri="{FF2B5EF4-FFF2-40B4-BE49-F238E27FC236}">
                <a16:creationId xmlns:a16="http://schemas.microsoft.com/office/drawing/2014/main" xmlns="" id="{1923CCE4-5A29-423A-B2E0-CAD3A6E355B9}"/>
              </a:ext>
            </a:extLst>
          </p:cNvPr>
          <p:cNvSpPr txBox="1"/>
          <p:nvPr/>
        </p:nvSpPr>
        <p:spPr>
          <a:xfrm>
            <a:off x="539552" y="1628800"/>
            <a:ext cx="8141692" cy="4524315"/>
          </a:xfrm>
          <a:prstGeom prst="rect">
            <a:avLst/>
          </a:prstGeom>
          <a:noFill/>
        </p:spPr>
        <p:txBody>
          <a:bodyPr wrap="square" rtlCol="0">
            <a:spAutoFit/>
          </a:bodyPr>
          <a:lstStyle/>
          <a:p>
            <a:r>
              <a:rPr lang="en-GB" dirty="0"/>
              <a:t>Three groups, to discuss one question each. We will have around 25 minutes to discuss the question and capture our thoughts, after which we will each feed back to the other groups.</a:t>
            </a:r>
          </a:p>
          <a:p>
            <a:endParaRPr lang="en-GB" dirty="0"/>
          </a:p>
          <a:p>
            <a:pPr marL="342900" indent="-342900">
              <a:buFont typeface="+mj-lt"/>
              <a:buAutoNum type="arabicPeriod"/>
            </a:pPr>
            <a:r>
              <a:rPr lang="en-GB" b="1" dirty="0"/>
              <a:t>What can be done to improve the quality and availability of data on the scale, nature and impact of problem debt?</a:t>
            </a:r>
          </a:p>
          <a:p>
            <a:pPr marL="342900" indent="-342900">
              <a:buFont typeface="+mj-lt"/>
              <a:buAutoNum type="arabicPeriod"/>
            </a:pPr>
            <a:endParaRPr lang="en-GB" b="1" dirty="0"/>
          </a:p>
          <a:p>
            <a:pPr marL="342900" indent="-342900">
              <a:buFont typeface="+mj-lt"/>
              <a:buAutoNum type="arabicPeriod"/>
            </a:pPr>
            <a:r>
              <a:rPr lang="en-GB" b="1" dirty="0"/>
              <a:t>What are the three main barriers to preventing problem debt from occurring in the first place, and how might we overcome them?</a:t>
            </a:r>
          </a:p>
          <a:p>
            <a:pPr marL="342900" indent="-342900">
              <a:buFont typeface="+mj-lt"/>
              <a:buAutoNum type="arabicPeriod"/>
            </a:pPr>
            <a:endParaRPr lang="en-GB" b="1" dirty="0"/>
          </a:p>
          <a:p>
            <a:pPr marL="342900" indent="-342900">
              <a:buFont typeface="+mj-lt"/>
              <a:buAutoNum type="arabicPeriod"/>
            </a:pPr>
            <a:r>
              <a:rPr lang="en-GB" b="1" dirty="0"/>
              <a:t>What can public sector creditors learn from private sector creditors and the debt advice sector about good debt collection practice, and how can we facilitate this?</a:t>
            </a:r>
          </a:p>
          <a:p>
            <a:pPr marL="342900" indent="-342900">
              <a:buFont typeface="+mj-lt"/>
              <a:buAutoNum type="arabicPeriod"/>
            </a:pPr>
            <a:endParaRPr lang="en-GB" b="1" dirty="0"/>
          </a:p>
          <a:p>
            <a:endParaRPr lang="en-GB" b="1" dirty="0"/>
          </a:p>
          <a:p>
            <a:endParaRPr lang="en-GB" dirty="0"/>
          </a:p>
        </p:txBody>
      </p:sp>
    </p:spTree>
    <p:extLst>
      <p:ext uri="{BB962C8B-B14F-4D97-AF65-F5344CB8AC3E}">
        <p14:creationId xmlns:p14="http://schemas.microsoft.com/office/powerpoint/2010/main" xmlns="" val="332509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08920"/>
            <a:ext cx="9144000" cy="1143000"/>
          </a:xfrm>
        </p:spPr>
        <p:txBody>
          <a:bodyPr/>
          <a:lstStyle/>
          <a:p>
            <a:pPr algn="ctr" eaLnBrk="1" hangingPunct="1"/>
            <a:r>
              <a:rPr lang="en-US" sz="4400" dirty="0"/>
              <a:t>The NAO</a:t>
            </a:r>
          </a:p>
        </p:txBody>
      </p:sp>
      <p:sp>
        <p:nvSpPr>
          <p:cNvPr id="2" name="Slide Number Placeholder 1"/>
          <p:cNvSpPr>
            <a:spLocks noGrp="1"/>
          </p:cNvSpPr>
          <p:nvPr>
            <p:ph type="sldNum" sz="quarter" idx="4294967295"/>
          </p:nvPr>
        </p:nvSpPr>
        <p:spPr>
          <a:xfrm>
            <a:off x="179512" y="6419428"/>
            <a:ext cx="2133600" cy="365125"/>
          </a:xfrm>
          <a:prstGeom prst="rect">
            <a:avLst/>
          </a:prstGeom>
        </p:spPr>
        <p:txBody>
          <a:bodyPr/>
          <a:lstStyle/>
          <a:p>
            <a:fld id="{6EB7CBB4-62AF-416C-A165-807F7B713981}" type="slidenum">
              <a:rPr lang="en-GB" smtClean="0"/>
              <a:pPr/>
              <a:t>3</a:t>
            </a:fld>
            <a:endParaRPr lang="en-GB" dirty="0"/>
          </a:p>
        </p:txBody>
      </p:sp>
    </p:spTree>
    <p:extLst>
      <p:ext uri="{BB962C8B-B14F-4D97-AF65-F5344CB8AC3E}">
        <p14:creationId xmlns:p14="http://schemas.microsoft.com/office/powerpoint/2010/main" xmlns="" val="239763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dirty="0"/>
              <a:t>Our role</a:t>
            </a:r>
          </a:p>
        </p:txBody>
      </p:sp>
      <p:sp>
        <p:nvSpPr>
          <p:cNvPr id="3075" name="Rectangle 3"/>
          <p:cNvSpPr>
            <a:spLocks noGrp="1" noChangeArrowheads="1"/>
          </p:cNvSpPr>
          <p:nvPr>
            <p:ph type="body" idx="1"/>
          </p:nvPr>
        </p:nvSpPr>
        <p:spPr>
          <a:xfrm>
            <a:off x="468313" y="1412776"/>
            <a:ext cx="7056015" cy="4176464"/>
          </a:xfrm>
        </p:spPr>
        <p:txBody>
          <a:bodyPr/>
          <a:lstStyle/>
          <a:p>
            <a:pPr marL="0" indent="0">
              <a:spcBef>
                <a:spcPts val="1200"/>
              </a:spcBef>
              <a:spcAft>
                <a:spcPts val="1200"/>
              </a:spcAft>
              <a:buNone/>
            </a:pPr>
            <a:r>
              <a:rPr lang="en-GB" sz="2400" dirty="0"/>
              <a:t>The National Audit Office (NAO) </a:t>
            </a:r>
            <a:r>
              <a:rPr lang="en-GB" sz="2400" b="1" dirty="0">
                <a:solidFill>
                  <a:srgbClr val="9C213F"/>
                </a:solidFill>
              </a:rPr>
              <a:t>scrutinises public spending </a:t>
            </a:r>
            <a:r>
              <a:rPr lang="en-GB" sz="2400" dirty="0"/>
              <a:t>for Parliament</a:t>
            </a:r>
          </a:p>
          <a:p>
            <a:pPr marL="0" indent="0">
              <a:spcBef>
                <a:spcPts val="1200"/>
              </a:spcBef>
              <a:spcAft>
                <a:spcPts val="1200"/>
              </a:spcAft>
              <a:buNone/>
            </a:pPr>
            <a:r>
              <a:rPr lang="en-GB" sz="2400" dirty="0"/>
              <a:t>We help to </a:t>
            </a:r>
            <a:r>
              <a:rPr lang="en-GB" sz="2400" b="1" dirty="0">
                <a:solidFill>
                  <a:srgbClr val="9C213F"/>
                </a:solidFill>
              </a:rPr>
              <a:t>hold government departments and other public bodies</a:t>
            </a:r>
            <a:r>
              <a:rPr lang="en-GB" sz="2400" dirty="0"/>
              <a:t> </a:t>
            </a:r>
            <a:r>
              <a:rPr lang="en-GB" sz="2400" b="1" dirty="0">
                <a:solidFill>
                  <a:srgbClr val="9C213F"/>
                </a:solidFill>
              </a:rPr>
              <a:t>to account </a:t>
            </a:r>
            <a:r>
              <a:rPr lang="en-GB" sz="2400" dirty="0"/>
              <a:t>for how they use public money or deliver public policy</a:t>
            </a:r>
          </a:p>
          <a:p>
            <a:pPr marL="0" indent="0">
              <a:spcBef>
                <a:spcPts val="1200"/>
              </a:spcBef>
              <a:spcAft>
                <a:spcPts val="1200"/>
              </a:spcAft>
              <a:buNone/>
            </a:pPr>
            <a:r>
              <a:rPr lang="en-GB" sz="2400" dirty="0"/>
              <a:t>Our work helps public service managers to </a:t>
            </a:r>
            <a:r>
              <a:rPr lang="en-GB" sz="2400" b="1" dirty="0">
                <a:solidFill>
                  <a:srgbClr val="9C213F"/>
                </a:solidFill>
              </a:rPr>
              <a:t>improve performance and service delivery</a:t>
            </a:r>
            <a:r>
              <a:rPr lang="en-GB" sz="2400" dirty="0"/>
              <a:t>, nationally and locally</a:t>
            </a:r>
          </a:p>
          <a:p>
            <a:pPr marL="0" indent="0">
              <a:spcBef>
                <a:spcPts val="0"/>
              </a:spcBef>
              <a:spcAft>
                <a:spcPts val="1200"/>
              </a:spcAft>
              <a:buNone/>
            </a:pPr>
            <a:endParaRPr lang="en-GB" sz="2400" dirty="0"/>
          </a:p>
          <a:p>
            <a:pPr eaLnBrk="1" hangingPunct="1">
              <a:spcBef>
                <a:spcPts val="0"/>
              </a:spcBef>
              <a:spcAft>
                <a:spcPts val="3000"/>
              </a:spcAft>
              <a:buFontTx/>
              <a:buNone/>
            </a:pPr>
            <a:endParaRPr lang="en-US" sz="2400" dirty="0"/>
          </a:p>
        </p:txBody>
      </p:sp>
      <p:sp>
        <p:nvSpPr>
          <p:cNvPr id="2" name="Slide Number Placeholder 1"/>
          <p:cNvSpPr>
            <a:spLocks noGrp="1"/>
          </p:cNvSpPr>
          <p:nvPr>
            <p:ph type="sldNum" sz="quarter" idx="4294967295"/>
          </p:nvPr>
        </p:nvSpPr>
        <p:spPr>
          <a:xfrm>
            <a:off x="179512" y="6419428"/>
            <a:ext cx="2133600" cy="365125"/>
          </a:xfrm>
          <a:prstGeom prst="rect">
            <a:avLst/>
          </a:prstGeom>
        </p:spPr>
        <p:txBody>
          <a:bodyPr/>
          <a:lstStyle/>
          <a:p>
            <a:fld id="{6EB7CBB4-62AF-416C-A165-807F7B713981}" type="slidenum">
              <a:rPr lang="en-GB" smtClean="0"/>
              <a:pPr/>
              <a:t>4</a:t>
            </a:fld>
            <a:endParaRPr lang="en-GB" dirty="0"/>
          </a:p>
        </p:txBody>
      </p:sp>
    </p:spTree>
    <p:extLst>
      <p:ext uri="{BB962C8B-B14F-4D97-AF65-F5344CB8AC3E}">
        <p14:creationId xmlns:p14="http://schemas.microsoft.com/office/powerpoint/2010/main" xmlns="" val="145192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274638"/>
            <a:ext cx="8218488" cy="1143000"/>
          </a:xfrm>
        </p:spPr>
        <p:txBody>
          <a:bodyPr/>
          <a:lstStyle/>
          <a:p>
            <a:r>
              <a:rPr lang="en-GB" sz="2800" dirty="0"/>
              <a:t>There are five dimensions to our work</a:t>
            </a:r>
          </a:p>
        </p:txBody>
      </p:sp>
      <p:sp>
        <p:nvSpPr>
          <p:cNvPr id="4" name="TextBox 3"/>
          <p:cNvSpPr txBox="1"/>
          <p:nvPr/>
        </p:nvSpPr>
        <p:spPr>
          <a:xfrm>
            <a:off x="467544" y="5949280"/>
            <a:ext cx="4320480" cy="276999"/>
          </a:xfrm>
          <a:prstGeom prst="rect">
            <a:avLst/>
          </a:prstGeom>
          <a:noFill/>
        </p:spPr>
        <p:txBody>
          <a:bodyPr wrap="square" rtlCol="0">
            <a:spAutoFit/>
          </a:bodyPr>
          <a:lstStyle/>
          <a:p>
            <a:r>
              <a:rPr lang="en-GB" sz="1200" dirty="0"/>
              <a:t> * International Organisation of Supreme Audit Institutions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9535"/>
          <a:stretch/>
        </p:blipFill>
        <p:spPr>
          <a:xfrm>
            <a:off x="251460" y="1534510"/>
            <a:ext cx="8641080" cy="4235354"/>
          </a:xfrm>
          <a:prstGeom prst="rect">
            <a:avLst/>
          </a:prstGeom>
        </p:spPr>
      </p:pic>
      <p:sp>
        <p:nvSpPr>
          <p:cNvPr id="2" name="Slide Number Placeholder 1"/>
          <p:cNvSpPr>
            <a:spLocks noGrp="1"/>
          </p:cNvSpPr>
          <p:nvPr>
            <p:ph type="sldNum" sz="quarter" idx="4294967295"/>
          </p:nvPr>
        </p:nvSpPr>
        <p:spPr>
          <a:xfrm>
            <a:off x="179512" y="6419428"/>
            <a:ext cx="2133600" cy="365125"/>
          </a:xfrm>
          <a:prstGeom prst="rect">
            <a:avLst/>
          </a:prstGeom>
        </p:spPr>
        <p:txBody>
          <a:bodyPr/>
          <a:lstStyle/>
          <a:p>
            <a:fld id="{6EB7CBB4-62AF-416C-A165-807F7B713981}" type="slidenum">
              <a:rPr lang="en-GB" smtClean="0"/>
              <a:pPr/>
              <a:t>5</a:t>
            </a:fld>
            <a:endParaRPr lang="en-GB" dirty="0"/>
          </a:p>
        </p:txBody>
      </p:sp>
    </p:spTree>
    <p:extLst>
      <p:ext uri="{BB962C8B-B14F-4D97-AF65-F5344CB8AC3E}">
        <p14:creationId xmlns:p14="http://schemas.microsoft.com/office/powerpoint/2010/main" xmlns="" val="171299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1984" y="418654"/>
            <a:ext cx="8218488" cy="778098"/>
          </a:xfrm>
        </p:spPr>
        <p:txBody>
          <a:bodyPr/>
          <a:lstStyle/>
          <a:p>
            <a:pPr eaLnBrk="1" hangingPunct="1"/>
            <a:r>
              <a:rPr lang="en-US" sz="2800" dirty="0"/>
              <a:t>Our VFM work</a:t>
            </a:r>
          </a:p>
        </p:txBody>
      </p:sp>
      <p:sp>
        <p:nvSpPr>
          <p:cNvPr id="6147" name="Rectangle 3"/>
          <p:cNvSpPr>
            <a:spLocks noGrp="1" noChangeArrowheads="1"/>
          </p:cNvSpPr>
          <p:nvPr>
            <p:ph type="body" idx="1"/>
          </p:nvPr>
        </p:nvSpPr>
        <p:spPr>
          <a:xfrm>
            <a:off x="611560" y="1340768"/>
            <a:ext cx="7560840" cy="4536504"/>
          </a:xfrm>
        </p:spPr>
        <p:txBody>
          <a:bodyPr/>
          <a:lstStyle/>
          <a:p>
            <a:pPr>
              <a:spcBef>
                <a:spcPts val="600"/>
              </a:spcBef>
              <a:spcAft>
                <a:spcPts val="1200"/>
              </a:spcAft>
            </a:pPr>
            <a:r>
              <a:rPr lang="en-GB" sz="1800" dirty="0"/>
              <a:t>Through our Value-for-Money (VfM) work, we report on the </a:t>
            </a:r>
            <a:r>
              <a:rPr lang="en-GB" sz="1800" b="1" dirty="0">
                <a:solidFill>
                  <a:srgbClr val="9C213F"/>
                </a:solidFill>
              </a:rPr>
              <a:t>economy</a:t>
            </a:r>
            <a:r>
              <a:rPr lang="en-GB" sz="1800" dirty="0"/>
              <a:t>, </a:t>
            </a:r>
            <a:r>
              <a:rPr lang="en-GB" sz="1800" b="1" dirty="0">
                <a:solidFill>
                  <a:srgbClr val="9C213F"/>
                </a:solidFill>
              </a:rPr>
              <a:t>efficiency</a:t>
            </a:r>
            <a:r>
              <a:rPr lang="en-GB" sz="1800" dirty="0"/>
              <a:t> and </a:t>
            </a:r>
            <a:r>
              <a:rPr lang="en-GB" sz="1800" b="1" dirty="0">
                <a:solidFill>
                  <a:srgbClr val="9C213F"/>
                </a:solidFill>
              </a:rPr>
              <a:t>effectiveness</a:t>
            </a:r>
            <a:r>
              <a:rPr lang="en-GB" sz="1800" dirty="0"/>
              <a:t> with which public sector bodies use public money</a:t>
            </a:r>
          </a:p>
          <a:p>
            <a:pPr>
              <a:spcBef>
                <a:spcPts val="600"/>
              </a:spcBef>
              <a:spcAft>
                <a:spcPts val="1200"/>
              </a:spcAft>
            </a:pPr>
            <a:r>
              <a:rPr lang="en-GB" sz="1800" dirty="0"/>
              <a:t>National Audit Act 1983 gives statutory access &amp; reporting rights</a:t>
            </a:r>
          </a:p>
          <a:p>
            <a:pPr>
              <a:spcBef>
                <a:spcPts val="600"/>
              </a:spcBef>
              <a:spcAft>
                <a:spcPts val="1200"/>
              </a:spcAft>
            </a:pPr>
            <a:r>
              <a:rPr lang="en-GB" sz="1800" dirty="0"/>
              <a:t>~ 60 published outputs a year; most heard by the Committee of Public Accounts (PAC)</a:t>
            </a:r>
          </a:p>
          <a:p>
            <a:pPr>
              <a:spcBef>
                <a:spcPts val="600"/>
              </a:spcBef>
              <a:spcAft>
                <a:spcPts val="1200"/>
              </a:spcAft>
            </a:pPr>
            <a:r>
              <a:rPr lang="en-GB" sz="1800" dirty="0"/>
              <a:t>We do not comment on the merits of policy objectives, but aim to conclude on whether value for money has been secured</a:t>
            </a:r>
          </a:p>
          <a:p>
            <a:pPr>
              <a:spcBef>
                <a:spcPts val="600"/>
              </a:spcBef>
              <a:spcAft>
                <a:spcPts val="1200"/>
              </a:spcAft>
            </a:pPr>
            <a:r>
              <a:rPr lang="en-GB" sz="1800" dirty="0"/>
              <a:t>Our public audit perspective helps Parliament hold government to account and improve public services. It leads to </a:t>
            </a:r>
            <a:r>
              <a:rPr lang="en-GB" sz="1800" b="1" dirty="0">
                <a:solidFill>
                  <a:srgbClr val="9C213F"/>
                </a:solidFill>
              </a:rPr>
              <a:t>savings and other efficiency gains</a:t>
            </a:r>
            <a:r>
              <a:rPr lang="en-GB" sz="1800" dirty="0"/>
              <a:t>: £741 million of agreed, audited savings in 2017-18</a:t>
            </a:r>
          </a:p>
        </p:txBody>
      </p:sp>
    </p:spTree>
    <p:extLst>
      <p:ext uri="{BB962C8B-B14F-4D97-AF65-F5344CB8AC3E}">
        <p14:creationId xmlns:p14="http://schemas.microsoft.com/office/powerpoint/2010/main" xmlns="" val="108815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08920"/>
            <a:ext cx="9144000" cy="1143000"/>
          </a:xfrm>
        </p:spPr>
        <p:txBody>
          <a:bodyPr/>
          <a:lstStyle/>
          <a:p>
            <a:pPr algn="ctr" eaLnBrk="1" hangingPunct="1"/>
            <a:r>
              <a:rPr lang="en-US" sz="4400" dirty="0"/>
              <a:t>Tackling problem debt:</a:t>
            </a:r>
            <a:br>
              <a:rPr lang="en-US" sz="4400" dirty="0"/>
            </a:br>
            <a:r>
              <a:rPr lang="en-US" sz="4400" dirty="0"/>
              <a:t>report overview</a:t>
            </a:r>
          </a:p>
        </p:txBody>
      </p:sp>
      <p:sp>
        <p:nvSpPr>
          <p:cNvPr id="2" name="Slide Number Placeholder 1"/>
          <p:cNvSpPr>
            <a:spLocks noGrp="1"/>
          </p:cNvSpPr>
          <p:nvPr>
            <p:ph type="sldNum" sz="quarter" idx="4294967295"/>
          </p:nvPr>
        </p:nvSpPr>
        <p:spPr>
          <a:xfrm>
            <a:off x="179512" y="6419428"/>
            <a:ext cx="2133600" cy="365125"/>
          </a:xfrm>
          <a:prstGeom prst="rect">
            <a:avLst/>
          </a:prstGeom>
        </p:spPr>
        <p:txBody>
          <a:bodyPr/>
          <a:lstStyle/>
          <a:p>
            <a:fld id="{6EB7CBB4-62AF-416C-A165-807F7B713981}" type="slidenum">
              <a:rPr lang="en-GB" smtClean="0"/>
              <a:pPr/>
              <a:t>7</a:t>
            </a:fld>
            <a:endParaRPr lang="en-GB" dirty="0"/>
          </a:p>
        </p:txBody>
      </p:sp>
    </p:spTree>
    <p:extLst>
      <p:ext uri="{BB962C8B-B14F-4D97-AF65-F5344CB8AC3E}">
        <p14:creationId xmlns:p14="http://schemas.microsoft.com/office/powerpoint/2010/main" xmlns="" val="334033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18488" cy="1143000"/>
          </a:xfrm>
        </p:spPr>
        <p:txBody>
          <a:bodyPr/>
          <a:lstStyle/>
          <a:p>
            <a:r>
              <a:rPr lang="en-GB" dirty="0"/>
              <a:t>Background</a:t>
            </a:r>
          </a:p>
        </p:txBody>
      </p:sp>
      <p:sp>
        <p:nvSpPr>
          <p:cNvPr id="4" name="TextBox 3"/>
          <p:cNvSpPr txBox="1"/>
          <p:nvPr/>
        </p:nvSpPr>
        <p:spPr>
          <a:xfrm>
            <a:off x="601897" y="1340768"/>
            <a:ext cx="7560840" cy="4841069"/>
          </a:xfrm>
          <a:prstGeom prst="rect">
            <a:avLst/>
          </a:prstGeom>
          <a:noFill/>
        </p:spPr>
        <p:txBody>
          <a:bodyPr wrap="square" rtlCol="0">
            <a:spAutoFit/>
          </a:bodyPr>
          <a:lstStyle/>
          <a:p>
            <a:pPr>
              <a:lnSpc>
                <a:spcPct val="114000"/>
              </a:lnSpc>
            </a:pPr>
            <a:r>
              <a:rPr lang="en-GB" sz="1600" dirty="0"/>
              <a:t>On 6 September 2018 we published our report on </a:t>
            </a:r>
            <a:r>
              <a:rPr lang="en-GB" sz="1600" i="1" dirty="0"/>
              <a:t>Tackling problem debt</a:t>
            </a:r>
            <a:r>
              <a:rPr lang="en-GB" sz="1600" dirty="0"/>
              <a:t>. The report aims to evaluate and conclude on HMT's overall approach to over-indebtedness, and how well it brings together government's and other stakeholders' various activities and interventions to meet its objectives. In particular, the report examines:</a:t>
            </a:r>
          </a:p>
          <a:p>
            <a:pPr>
              <a:lnSpc>
                <a:spcPct val="114000"/>
              </a:lnSpc>
            </a:pPr>
            <a:endParaRPr lang="en-GB" sz="1600" dirty="0"/>
          </a:p>
          <a:p>
            <a:pPr marL="285750" indent="-285750">
              <a:lnSpc>
                <a:spcPct val="114000"/>
              </a:lnSpc>
              <a:buFont typeface="Arial" panose="020B0604020202020204" pitchFamily="34" charset="0"/>
              <a:buChar char="•"/>
            </a:pPr>
            <a:r>
              <a:rPr lang="en-GB" sz="1600" dirty="0"/>
              <a:t>Whether HMT has appropriate mechanisms to identify the </a:t>
            </a:r>
            <a:r>
              <a:rPr lang="en-GB" sz="1600" b="1" dirty="0">
                <a:solidFill>
                  <a:srgbClr val="9C213F"/>
                </a:solidFill>
              </a:rPr>
              <a:t>scale and nature of the problem it is seeking to address and organise government's response</a:t>
            </a:r>
          </a:p>
          <a:p>
            <a:pPr>
              <a:lnSpc>
                <a:spcPct val="114000"/>
              </a:lnSpc>
            </a:pPr>
            <a:endParaRPr lang="en-GB" sz="1600" b="1" dirty="0"/>
          </a:p>
          <a:p>
            <a:pPr marL="285750" indent="-285750">
              <a:lnSpc>
                <a:spcPct val="114000"/>
              </a:lnSpc>
              <a:buFont typeface="Arial" panose="020B0604020202020204" pitchFamily="34" charset="0"/>
              <a:buChar char="•"/>
            </a:pPr>
            <a:r>
              <a:rPr lang="en-GB" sz="1600" dirty="0"/>
              <a:t>Evidence on the effectiveness and coordination of government actions to </a:t>
            </a:r>
            <a:r>
              <a:rPr lang="en-GB" sz="1600" b="1" dirty="0">
                <a:solidFill>
                  <a:srgbClr val="9C213F"/>
                </a:solidFill>
              </a:rPr>
              <a:t>prevent problem debt</a:t>
            </a:r>
            <a:r>
              <a:rPr lang="en-GB" sz="1600" dirty="0"/>
              <a:t> through improving people's financial capability and regulating consumer credit lending</a:t>
            </a:r>
          </a:p>
          <a:p>
            <a:pPr>
              <a:lnSpc>
                <a:spcPct val="114000"/>
              </a:lnSpc>
            </a:pPr>
            <a:endParaRPr lang="en-GB" sz="1600" dirty="0"/>
          </a:p>
          <a:p>
            <a:pPr marL="285750" indent="-285750">
              <a:lnSpc>
                <a:spcPct val="114000"/>
              </a:lnSpc>
              <a:buFont typeface="Arial" panose="020B0604020202020204" pitchFamily="34" charset="0"/>
              <a:buChar char="•"/>
            </a:pPr>
            <a:r>
              <a:rPr lang="en-GB" sz="1600" dirty="0"/>
              <a:t>The extent to which government as a whole </a:t>
            </a:r>
            <a:r>
              <a:rPr lang="en-GB" sz="1600" b="1" dirty="0">
                <a:solidFill>
                  <a:srgbClr val="9C213F"/>
                </a:solidFill>
              </a:rPr>
              <a:t>adopts best practice in managing its own debtors, and supports over-indebted people</a:t>
            </a:r>
            <a:r>
              <a:rPr lang="en-GB" sz="1600" dirty="0">
                <a:solidFill>
                  <a:srgbClr val="9C213F"/>
                </a:solidFill>
              </a:rPr>
              <a:t> </a:t>
            </a:r>
            <a:r>
              <a:rPr lang="en-GB" sz="1600" dirty="0"/>
              <a:t>more generally through debt advice and other protections</a:t>
            </a:r>
          </a:p>
        </p:txBody>
      </p:sp>
    </p:spTree>
    <p:extLst>
      <p:ext uri="{BB962C8B-B14F-4D97-AF65-F5344CB8AC3E}">
        <p14:creationId xmlns:p14="http://schemas.microsoft.com/office/powerpoint/2010/main" xmlns="" val="20832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VFM conclusions</a:t>
            </a:r>
          </a:p>
        </p:txBody>
      </p:sp>
      <p:sp>
        <p:nvSpPr>
          <p:cNvPr id="3" name="TextBox 2"/>
          <p:cNvSpPr txBox="1"/>
          <p:nvPr/>
        </p:nvSpPr>
        <p:spPr>
          <a:xfrm>
            <a:off x="611560" y="1700808"/>
            <a:ext cx="8280920" cy="4299382"/>
          </a:xfrm>
          <a:prstGeom prst="rect">
            <a:avLst/>
          </a:prstGeom>
          <a:noFill/>
        </p:spPr>
        <p:txBody>
          <a:bodyPr wrap="square" rtlCol="0">
            <a:spAutoFit/>
          </a:bodyPr>
          <a:lstStyle/>
          <a:p>
            <a:pPr>
              <a:lnSpc>
                <a:spcPct val="114000"/>
              </a:lnSpc>
            </a:pPr>
            <a:r>
              <a:rPr lang="en-GB" sz="1600" dirty="0"/>
              <a:t>HMT is taking a </a:t>
            </a:r>
            <a:r>
              <a:rPr lang="en-GB" sz="1600" b="1" dirty="0">
                <a:solidFill>
                  <a:srgbClr val="9C213F"/>
                </a:solidFill>
              </a:rPr>
              <a:t>thoughtful and well-intentioned approach to excessive indebtedness</a:t>
            </a:r>
            <a:r>
              <a:rPr lang="en-GB" sz="1600" dirty="0"/>
              <a:t>. It recognises that this has significant damaging effects in terms of public and economic costs, as well as on individuals, although these are not quantified. The effort to provide support across multiple government actors has become more coherent in recent years. </a:t>
            </a:r>
          </a:p>
          <a:p>
            <a:pPr>
              <a:lnSpc>
                <a:spcPct val="114000"/>
              </a:lnSpc>
            </a:pPr>
            <a:endParaRPr lang="en-GB" sz="1600" dirty="0"/>
          </a:p>
          <a:p>
            <a:pPr>
              <a:lnSpc>
                <a:spcPct val="114000"/>
              </a:lnSpc>
            </a:pPr>
            <a:r>
              <a:rPr lang="en-GB" sz="1600" dirty="0"/>
              <a:t>However, </a:t>
            </a:r>
            <a:r>
              <a:rPr lang="en-GB" sz="1600" b="1" dirty="0">
                <a:solidFill>
                  <a:srgbClr val="9C213F"/>
                </a:solidFill>
              </a:rPr>
              <a:t>the problem has not stood still</a:t>
            </a:r>
            <a:r>
              <a:rPr lang="en-GB" sz="1600" dirty="0"/>
              <a:t>. Utility providers and the public sector have emerged as major components of debt problems. The information available in these areas is, disappointingly, much less coherent or transparent than commercial debt information. There are also crucial areas, such as debt collection, where public oversight lacks impact. While recognising the positives, we conclude that HMT cannot promote improvement in the management of excessive debt as effectively as possible across a wide network without fixing the weak links. </a:t>
            </a:r>
            <a:r>
              <a:rPr lang="en-GB" sz="1600" b="1" dirty="0">
                <a:solidFill>
                  <a:srgbClr val="9C213F"/>
                </a:solidFill>
              </a:rPr>
              <a:t>This leads us to assess that there is further to go before value for money is secured</a:t>
            </a:r>
            <a:r>
              <a:rPr lang="en-GB" sz="1600" b="1" dirty="0"/>
              <a: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xmlns="" val="1562752508"/>
      </p:ext>
    </p:extLst>
  </p:cSld>
  <p:clrMapOvr>
    <a:masterClrMapping/>
  </p:clrMapOvr>
</p:sld>
</file>

<file path=ppt/theme/theme1.xml><?xml version="1.0" encoding="utf-8"?>
<a:theme xmlns:a="http://schemas.openxmlformats.org/drawingml/2006/main" name="NAO Template 2013">
  <a:themeElements>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O_Design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O_Design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O_Design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O_Design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O_Design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O_Design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O_Design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O_Design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O_Design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O_Design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O_Design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O_Design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F8697B92-CC0F-4091-AF1D-7A3CCFB8E8B7}" vid="{AF3E1388-1BB4-47A4-925C-E5627142A3F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Stakeholder Liaison" ma:contentTypeID="0x0101004C0ADB98B512A647B4F8E41EE5DB388635001DC6A2E6271BB94CB00B322EB4D9BEEC" ma:contentTypeVersion="492" ma:contentTypeDescription="" ma:contentTypeScope="" ma:versionID="c94aff293c63a0a117d355fa963e213b">
  <xsd:schema xmlns:xsd="http://www.w3.org/2001/XMLSchema" xmlns:xs="http://www.w3.org/2001/XMLSchema" xmlns:p="http://schemas.microsoft.com/office/2006/metadata/properties" xmlns:ns2="f21d76a0-9ad0-4f9b-a3be-283500ead975" xmlns:ns3="d485eded-69ea-4c0e-867b-213ae38c4b37" targetNamespace="http://schemas.microsoft.com/office/2006/metadata/properties" ma:root="true" ma:fieldsID="0e3c00afd77f39e12dfa65229a81d06d" ns2:_="" ns3:_="">
    <xsd:import namespace="f21d76a0-9ad0-4f9b-a3be-283500ead975"/>
    <xsd:import namespace="d485eded-69ea-4c0e-867b-213ae38c4b37"/>
    <xsd:element name="properties">
      <xsd:complexType>
        <xsd:sequence>
          <xsd:element name="documentManagement">
            <xsd:complexType>
              <xsd:all>
                <xsd:element ref="ns2:PersonalInfo" minOccurs="0"/>
                <xsd:element ref="ns2:BIL"/>
                <xsd:element ref="ns2:GPMS"/>
                <xsd:element ref="ns2:KeystoneDocumentNo" minOccurs="0"/>
                <xsd:element ref="ns2:KeystoneDocumentAuthor" minOccurs="0"/>
                <xsd:element ref="ns2:KeystoneDocumentLocation" minOccurs="0"/>
                <xsd:element ref="ns2:KeystoneCreatedByFullName" minOccurs="0"/>
                <xsd:element ref="ns2:KeystoneDeclared" minOccurs="0"/>
                <xsd:element ref="ns2:EmailRecipients" minOccurs="0"/>
                <xsd:element ref="ns2:EmailAuthor" minOccurs="0"/>
                <xsd:element ref="ns2:k8ea5009ad4d407cb9b77e5af5162217" minOccurs="0"/>
                <xsd:element ref="ns2:TaxCatchAll" minOccurs="0"/>
                <xsd:element ref="ns2:TaxCatchAllLabel" minOccurs="0"/>
                <xsd:element ref="ns2:NintexExpirationDate" minOccurs="0"/>
                <xsd:element ref="ns2:mf3e4976efcd4ecbbdd6e4bc8450feaa" minOccurs="0"/>
                <xsd:element ref="ns2:me59d2f140cf40479d72d98c10356a85" minOccurs="0"/>
                <xsd:element ref="ns2:le9ea00fa1b44d8eb8c218880c0845a9" minOccurs="0"/>
                <xsd:element ref="ns2:p20cc41e137345d3ac2e5ae4260dcb2b" minOccurs="0"/>
                <xsd:element ref="ns2:j5e1ead7bc124362a8c230ba45c1a582" minOccurs="0"/>
                <xsd:element ref="ns2:m7579f702bdd46d0900a361f01f97131" minOccurs="0"/>
                <xsd:element ref="ns2:acb1c27a28214edaae36bc6e1179b452" minOccurs="0"/>
                <xsd:element ref="ns2:f1dac000fcdc4049bff9f9dd01e1f968"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1d76a0-9ad0-4f9b-a3be-283500ead975" elementFormDefault="qualified">
    <xsd:import namespace="http://schemas.microsoft.com/office/2006/documentManagement/types"/>
    <xsd:import namespace="http://schemas.microsoft.com/office/infopath/2007/PartnerControls"/>
    <xsd:element name="PersonalInfo" ma:index="3" nillable="true" ma:displayName="Personal Info" ma:default="0" ma:description="If the information in this document contains personal data please tick." ma:internalName="PersonalInfo" ma:readOnly="false">
      <xsd:simpleType>
        <xsd:restriction base="dms:Boolean"/>
      </xsd:simpleType>
    </xsd:element>
    <xsd:element name="BIL" ma:index="4" ma:displayName="Business Impact Level" ma:default="0" ma:description="Risk levels reflecting potential consequences of any compromise to confidentiality, integrity or availability of information." ma:format="Dropdown" ma:internalName="BIL" ma:readOnly="false">
      <xsd:simpleType>
        <xsd:restriction base="dms:Choice">
          <xsd:enumeration value="0"/>
          <xsd:enumeration value="1"/>
          <xsd:enumeration value="2"/>
          <xsd:enumeration value="3"/>
          <xsd:enumeration value="4"/>
        </xsd:restriction>
      </xsd:simpleType>
    </xsd:element>
    <xsd:element name="GPMS" ma:index="5" ma:displayName="Security Classification" ma:default="Official" ma:description="If information requires additional care in handling it may be assigned as Official-Sensitive." ma:format="Dropdown" ma:internalName="GPMS" ma:readOnly="false">
      <xsd:simpleType>
        <xsd:restriction base="dms:Choice">
          <xsd:enumeration value="Official"/>
          <xsd:enumeration value="Official-Sensitive"/>
        </xsd:restriction>
      </xsd:simpleType>
    </xsd:element>
    <xsd:element name="KeystoneDocumentNo" ma:index="6" nillable="true" ma:displayName="Keystone Document No" ma:description="Imported Keystone DOC_NO" ma:hidden="true" ma:indexed="true" ma:internalName="KeystoneDocumentNo">
      <xsd:simpleType>
        <xsd:restriction base="dms:Text">
          <xsd:maxLength value="255"/>
        </xsd:restriction>
      </xsd:simpleType>
    </xsd:element>
    <xsd:element name="KeystoneDocumentAuthor" ma:index="7" nillable="true" ma:displayName="Keystone Document Author" ma:description="Imported Keystone Author field" ma:hidden="true" ma:internalName="KeystoneDocumentAuthor">
      <xsd:simpleType>
        <xsd:restriction base="dms:Text">
          <xsd:maxLength value="255"/>
        </xsd:restriction>
      </xsd:simpleType>
    </xsd:element>
    <xsd:element name="KeystoneDocumentLocation" ma:index="8" nillable="true" ma:displayName="Keystone Document Location" ma:description="Original file location in Keystone" ma:hidden="true" ma:internalName="KeystoneDocumentLocation">
      <xsd:simpleType>
        <xsd:restriction base="dms:Note">
          <xsd:maxLength value="255"/>
        </xsd:restriction>
      </xsd:simpleType>
    </xsd:element>
    <xsd:element name="KeystoneCreatedByFullName" ma:index="9" nillable="true" ma:displayName="Keystone Created By Full Name" ma:description="Imported Keystone Created By field" ma:hidden="true" ma:internalName="KeystoneCreatedByFullName">
      <xsd:simpleType>
        <xsd:restriction base="dms:Text">
          <xsd:maxLength value="255"/>
        </xsd:restriction>
      </xsd:simpleType>
    </xsd:element>
    <xsd:element name="KeystoneDeclared" ma:index="10" nillable="true" ma:displayName="Keystone Declared" ma:default="0" ma:description="Has the document been declared as a record" ma:hidden="true" ma:internalName="KeystoneDeclared">
      <xsd:simpleType>
        <xsd:restriction base="dms:Boolean"/>
      </xsd:simpleType>
    </xsd:element>
    <xsd:element name="EmailRecipients" ma:index="11" nillable="true" ma:displayName="Email Recipients" ma:hidden="true" ma:internalName="EmailRecipients" ma:readOnly="false">
      <xsd:simpleType>
        <xsd:restriction base="dms:Text"/>
      </xsd:simpleType>
    </xsd:element>
    <xsd:element name="EmailAuthor" ma:index="12" nillable="true" ma:displayName="Email Author" ma:hidden="true" ma:internalName="EmailAuthor" ma:readOnly="false">
      <xsd:simpleType>
        <xsd:restriction base="dms:Text"/>
      </xsd:simpleType>
    </xsd:element>
    <xsd:element name="k8ea5009ad4d407cb9b77e5af5162217" ma:index="13" nillable="true" ma:taxonomy="true" ma:internalName="k8ea5009ad4d407cb9b77e5af5162217" ma:taxonomyFieldName="NAOSubject" ma:displayName="Secondary Subject" ma:readOnly="false" ma:default="" ma:fieldId="{48ea5009-ad4d-407c-b9b7-7e5af5162217}" ma:taxonomyMulti="true" ma:sspId="c8812c7e-cc97-4ca4-94bd-8d83d126dc36" ma:termSetId="eb2cb72a-badb-46a2-91fa-6b05b5ecc1f5"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4365f32f-dcf7-40b7-ad08-a11c3362d5a5}" ma:internalName="TaxCatchAll" ma:showField="CatchAllData" ma:web="d485eded-69ea-4c0e-867b-213ae38c4b3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4365f32f-dcf7-40b7-ad08-a11c3362d5a5}" ma:internalName="TaxCatchAllLabel" ma:readOnly="true" ma:showField="CatchAllDataLabel" ma:web="d485eded-69ea-4c0e-867b-213ae38c4b37">
      <xsd:complexType>
        <xsd:complexContent>
          <xsd:extension base="dms:MultiChoiceLookup">
            <xsd:sequence>
              <xsd:element name="Value" type="dms:Lookup" maxOccurs="unbounded" minOccurs="0" nillable="true"/>
            </xsd:sequence>
          </xsd:extension>
        </xsd:complexContent>
      </xsd:complexType>
    </xsd:element>
    <xsd:element name="NintexExpirationDate" ma:index="22" nillable="true" ma:displayName="Nintex Expiration Date" ma:default="1900-01-01T00:00:00Z" ma:description="Reference date used by document retention schedules. The date is set according to the field defined in the Content Type Grouping list and is set by a console application that runs daily" ma:format="DateOnly" ma:hidden="true" ma:internalName="NintexExpirationDate" ma:readOnly="false">
      <xsd:simpleType>
        <xsd:restriction base="dms:DateTime"/>
      </xsd:simpleType>
    </xsd:element>
    <xsd:element name="mf3e4976efcd4ecbbdd6e4bc8450feaa" ma:index="23" nillable="true" ma:taxonomy="true" ma:internalName="mf3e4976efcd4ecbbdd6e4bc8450feaa" ma:taxonomyFieldName="PrimarySubject" ma:displayName="Primary Subject" ma:indexed="true" ma:readOnly="false" ma:default="" ma:fieldId="{6f3e4976-efcd-4ecb-bdd6-e4bc8450feaa}" ma:sspId="c8812c7e-cc97-4ca4-94bd-8d83d126dc36" ma:termSetId="eb2cb72a-badb-46a2-91fa-6b05b5ecc1f5" ma:anchorId="00000000-0000-0000-0000-000000000000" ma:open="false" ma:isKeyword="false">
      <xsd:complexType>
        <xsd:sequence>
          <xsd:element ref="pc:Terms" minOccurs="0" maxOccurs="1"/>
        </xsd:sequence>
      </xsd:complexType>
    </xsd:element>
    <xsd:element name="me59d2f140cf40479d72d98c10356a85" ma:index="25" nillable="true" ma:taxonomy="true" ma:internalName="me59d2f140cf40479d72d98c10356a85" ma:taxonomyFieldName="CoverageMonth" ma:displayName="Coverage Month" ma:fieldId="{6e59d2f1-40cf-4047-9d72-d98c10356a85}" ma:sspId="c8812c7e-cc97-4ca4-94bd-8d83d126dc36" ma:termSetId="3a7a2da4-f84a-4e2c-913e-d60c0cf93b42" ma:anchorId="00000000-0000-0000-0000-000000000000" ma:open="false" ma:isKeyword="false">
      <xsd:complexType>
        <xsd:sequence>
          <xsd:element ref="pc:Terms" minOccurs="0" maxOccurs="1"/>
        </xsd:sequence>
      </xsd:complexType>
    </xsd:element>
    <xsd:element name="le9ea00fa1b44d8eb8c218880c0845a9" ma:index="27" nillable="true" ma:taxonomy="true" ma:internalName="le9ea00fa1b44d8eb8c218880c0845a9" ma:taxonomyFieldName="LiaisonType" ma:displayName="Liaison Type" ma:fieldId="{5e9ea00f-a1b4-4d8e-b8c2-18880c0845a9}" ma:sspId="c8812c7e-cc97-4ca4-94bd-8d83d126dc36" ma:termSetId="c0d49a0e-3648-434d-a345-161b5f82d519" ma:anchorId="00000000-0000-0000-0000-000000000000" ma:open="true" ma:isKeyword="false">
      <xsd:complexType>
        <xsd:sequence>
          <xsd:element ref="pc:Terms" minOccurs="0" maxOccurs="1"/>
        </xsd:sequence>
      </xsd:complexType>
    </xsd:element>
    <xsd:element name="p20cc41e137345d3ac2e5ae4260dcb2b" ma:index="30" nillable="true" ma:taxonomy="true" ma:internalName="p20cc41e137345d3ac2e5ae4260dcb2b" ma:taxonomyFieldName="ContractName" ma:displayName="Contract Name" ma:readOnly="false" ma:fieldId="{920cc41e-1373-45d3-ac2e-5ae4260dcb2b}" ma:sspId="c8812c7e-cc97-4ca4-94bd-8d83d126dc36" ma:termSetId="4acfd485-1bd5-4f6e-8458-68ea1a8217b7" ma:anchorId="00000000-0000-0000-0000-000000000000" ma:open="true" ma:isKeyword="false">
      <xsd:complexType>
        <xsd:sequence>
          <xsd:element ref="pc:Terms" minOccurs="0" maxOccurs="1"/>
        </xsd:sequence>
      </xsd:complexType>
    </xsd:element>
    <xsd:element name="j5e1ead7bc124362a8c230ba45c1a582" ma:index="32" nillable="true" ma:taxonomy="true" ma:internalName="j5e1ead7bc124362a8c230ba45c1a582" ma:taxonomyFieldName="Primary_x0020_Organisation" ma:displayName="Primary Organisation" ma:default="" ma:fieldId="{35e1ead7-bc12-4362-a8c2-30ba45c1a582}" ma:sspId="c8812c7e-cc97-4ca4-94bd-8d83d126dc36" ma:termSetId="20d87d44-0a9d-4470-9d6c-05f748f8aa0c" ma:anchorId="00000000-0000-0000-0000-000000000000" ma:open="false" ma:isKeyword="false">
      <xsd:complexType>
        <xsd:sequence>
          <xsd:element ref="pc:Terms" minOccurs="0" maxOccurs="1"/>
        </xsd:sequence>
      </xsd:complexType>
    </xsd:element>
    <xsd:element name="m7579f702bdd46d0900a361f01f97131" ma:index="34" nillable="true" ma:taxonomy="true" ma:internalName="m7579f702bdd46d0900a361f01f97131" ma:taxonomyFieldName="Secondary_x0020_Organisations" ma:displayName="Secondary Organisations" ma:default="" ma:fieldId="{67579f70-2bdd-46d0-900a-361f01f97131}" ma:taxonomyMulti="true" ma:sspId="c8812c7e-cc97-4ca4-94bd-8d83d126dc36" ma:termSetId="20d87d44-0a9d-4470-9d6c-05f748f8aa0c" ma:anchorId="00000000-0000-0000-0000-000000000000" ma:open="false" ma:isKeyword="false">
      <xsd:complexType>
        <xsd:sequence>
          <xsd:element ref="pc:Terms" minOccurs="0" maxOccurs="1"/>
        </xsd:sequence>
      </xsd:complexType>
    </xsd:element>
    <xsd:element name="acb1c27a28214edaae36bc6e1179b452" ma:index="37" nillable="true" ma:taxonomy="true" ma:internalName="acb1c27a28214edaae36bc6e1179b452" ma:taxonomyFieldName="CoverageYear" ma:displayName="Coverage Year" ma:default="" ma:fieldId="{acb1c27a-2821-4eda-ae36-bc6e1179b452}" ma:sspId="c8812c7e-cc97-4ca4-94bd-8d83d126dc36" ma:termSetId="58d0820c-e8ec-4e3f-8508-50579be3280d" ma:anchorId="00000000-0000-0000-0000-000000000000" ma:open="true" ma:isKeyword="false">
      <xsd:complexType>
        <xsd:sequence>
          <xsd:element ref="pc:Terms" minOccurs="0" maxOccurs="1"/>
        </xsd:sequence>
      </xsd:complexType>
    </xsd:element>
    <xsd:element name="f1dac000fcdc4049bff9f9dd01e1f968" ma:index="38" nillable="true" ma:taxonomy="true" ma:internalName="f1dac000fcdc4049bff9f9dd01e1f968" ma:taxonomyFieldName="CorporateTeam" ma:displayName="Corporate Team" ma:readOnly="false" ma:default="1;#Regulation, Consumers and Competition|7396b27f-8c09-4766-83f0-a04ced560402" ma:fieldId="{f1dac000-fcdc-4049-bff9-f9dd01e1f968}" ma:sspId="c8812c7e-cc97-4ca4-94bd-8d83d126dc36" ma:termSetId="c99f8bc3-5669-4681-95f4-9c78dedd9b9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485eded-69ea-4c0e-867b-213ae38c4b37" elementFormDefault="qualified">
    <xsd:import namespace="http://schemas.microsoft.com/office/2006/documentManagement/types"/>
    <xsd:import namespace="http://schemas.microsoft.com/office/infopath/2007/PartnerControls"/>
    <xsd:element name="_dlc_DocId" ma:index="39" nillable="true" ma:displayName="Document ID Value" ma:description="The value of the document ID assigned to this item." ma:internalName="_dlc_DocId" ma:readOnly="true">
      <xsd:simpleType>
        <xsd:restriction base="dms:Text"/>
      </xsd:simpleType>
    </xsd:element>
    <xsd:element name="_dlc_DocIdUrl" ma:index="4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eystoneDocumentAuthor xmlns="f21d76a0-9ad0-4f9b-a3be-283500ead975" xsi:nil="true"/>
    <KeystoneCreatedByFullName xmlns="f21d76a0-9ad0-4f9b-a3be-283500ead975" xsi:nil="true"/>
    <mf3e4976efcd4ecbbdd6e4bc8450feaa xmlns="f21d76a0-9ad0-4f9b-a3be-283500ead975">
      <Terms xmlns="http://schemas.microsoft.com/office/infopath/2007/PartnerControls"/>
    </mf3e4976efcd4ecbbdd6e4bc8450feaa>
    <NintexExpirationDate xmlns="f21d76a0-9ad0-4f9b-a3be-283500ead975">1900-01-01T00:00:00+00:00</NintexExpirationDate>
    <GPMS xmlns="f21d76a0-9ad0-4f9b-a3be-283500ead975">Official</GPMS>
    <PersonalInfo xmlns="f21d76a0-9ad0-4f9b-a3be-283500ead975">false</PersonalInfo>
    <KeystoneDeclared xmlns="f21d76a0-9ad0-4f9b-a3be-283500ead975">false</KeystoneDeclared>
    <TaxCatchAll xmlns="f21d76a0-9ad0-4f9b-a3be-283500ead975">
      <Value>370</Value>
      <Value>222</Value>
      <Value>1</Value>
    </TaxCatchAll>
    <EmailAuthor xmlns="f21d76a0-9ad0-4f9b-a3be-283500ead975" xsi:nil="true"/>
    <KeystoneDocumentNo xmlns="f21d76a0-9ad0-4f9b-a3be-283500ead975" xsi:nil="true"/>
    <k8ea5009ad4d407cb9b77e5af5162217 xmlns="f21d76a0-9ad0-4f9b-a3be-283500ead975">
      <Terms xmlns="http://schemas.microsoft.com/office/infopath/2007/PartnerControls"/>
    </k8ea5009ad4d407cb9b77e5af5162217>
    <EmailRecipients xmlns="f21d76a0-9ad0-4f9b-a3be-283500ead975" xsi:nil="true"/>
    <BIL xmlns="f21d76a0-9ad0-4f9b-a3be-283500ead975">0</BIL>
    <KeystoneDocumentLocation xmlns="f21d76a0-9ad0-4f9b-a3be-283500ead975" xsi:nil="true"/>
    <_dlc_DocId xmlns="d485eded-69ea-4c0e-867b-213ae38c4b37">4SCCFJSTVMSQ-2-16312</_dlc_DocId>
    <_dlc_DocIdUrl xmlns="d485eded-69ea-4c0e-867b-213ae38c4b37">
      <Url>http://naotank.nao.gsi.gov.uk/Sites/CrossCutting/_layouts/15/DocIdRedir.aspx?ID=4SCCFJSTVMSQ-2-16312</Url>
      <Description>4SCCFJSTVMSQ-2-16312</Description>
    </_dlc_DocIdUrl>
    <me59d2f140cf40479d72d98c10356a85 xmlns="f21d76a0-9ad0-4f9b-a3be-283500ead975">
      <Terms xmlns="http://schemas.microsoft.com/office/infopath/2007/PartnerControls"/>
    </me59d2f140cf40479d72d98c10356a85>
    <le9ea00fa1b44d8eb8c218880c0845a9 xmlns="f21d76a0-9ad0-4f9b-a3be-283500ead975">
      <Terms xmlns="http://schemas.microsoft.com/office/infopath/2007/PartnerControls"/>
    </le9ea00fa1b44d8eb8c218880c0845a9>
    <m7579f702bdd46d0900a361f01f97131 xmlns="f21d76a0-9ad0-4f9b-a3be-283500ead975">
      <Terms xmlns="http://schemas.microsoft.com/office/infopath/2007/PartnerControls"/>
    </m7579f702bdd46d0900a361f01f97131>
    <acb1c27a28214edaae36bc6e1179b452 xmlns="f21d76a0-9ad0-4f9b-a3be-283500ead975">
      <Terms xmlns="http://schemas.microsoft.com/office/infopath/2007/PartnerControls"/>
    </acb1c27a28214edaae36bc6e1179b452>
    <f1dac000fcdc4049bff9f9dd01e1f968 xmlns="f21d76a0-9ad0-4f9b-a3be-283500ead975">
      <Terms xmlns="http://schemas.microsoft.com/office/infopath/2007/PartnerControls">
        <TermInfo xmlns="http://schemas.microsoft.com/office/infopath/2007/PartnerControls">
          <TermName xmlns="http://schemas.microsoft.com/office/infopath/2007/PartnerControls">Regulation, Consumers and Competition</TermName>
          <TermId xmlns="http://schemas.microsoft.com/office/infopath/2007/PartnerControls">7396b27f-8c09-4766-83f0-a04ced560402</TermId>
        </TermInfo>
      </Terms>
    </f1dac000fcdc4049bff9f9dd01e1f968>
    <p20cc41e137345d3ac2e5ae4260dcb2b xmlns="f21d76a0-9ad0-4f9b-a3be-283500ead975">
      <Terms xmlns="http://schemas.microsoft.com/office/infopath/2007/PartnerControls"/>
    </p20cc41e137345d3ac2e5ae4260dcb2b>
    <j5e1ead7bc124362a8c230ba45c1a582 xmlns="f21d76a0-9ad0-4f9b-a3be-283500ead975">
      <Terms xmlns="http://schemas.microsoft.com/office/infopath/2007/PartnerControls"/>
    </j5e1ead7bc124362a8c230ba45c1a582>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586AF-2782-4D6C-86BB-561DB973FF59}">
  <ds:schemaRefs>
    <ds:schemaRef ds:uri="http://schemas.microsoft.com/sharepoint/events"/>
  </ds:schemaRefs>
</ds:datastoreItem>
</file>

<file path=customXml/itemProps2.xml><?xml version="1.0" encoding="utf-8"?>
<ds:datastoreItem xmlns:ds="http://schemas.openxmlformats.org/officeDocument/2006/customXml" ds:itemID="{9882014E-050D-4031-9AB5-71CEF7D7D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1d76a0-9ad0-4f9b-a3be-283500ead975"/>
    <ds:schemaRef ds:uri="d485eded-69ea-4c0e-867b-213ae38c4b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E4D7EB-EB97-439E-BF81-B4DD01DF3F8C}">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purl.org/dc/dcmitype/"/>
    <ds:schemaRef ds:uri="d485eded-69ea-4c0e-867b-213ae38c4b37"/>
    <ds:schemaRef ds:uri="http://schemas.microsoft.com/office/infopath/2007/PartnerControls"/>
    <ds:schemaRef ds:uri="f21d76a0-9ad0-4f9b-a3be-283500ead975"/>
    <ds:schemaRef ds:uri="http://www.w3.org/XML/1998/namespace"/>
  </ds:schemaRefs>
</ds:datastoreItem>
</file>

<file path=customXml/itemProps4.xml><?xml version="1.0" encoding="utf-8"?>
<ds:datastoreItem xmlns:ds="http://schemas.openxmlformats.org/officeDocument/2006/customXml" ds:itemID="{D01A0510-1B48-4BEF-A921-80DEC9CF3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NAO Presentation Template 2015</Template>
  <TotalTime>2291</TotalTime>
  <Words>1480</Words>
  <Application>Microsoft Office PowerPoint</Application>
  <PresentationFormat>On-screen Show (4:3)</PresentationFormat>
  <Paragraphs>118</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NAO Template 2013</vt:lpstr>
      <vt:lpstr>Slide 1</vt:lpstr>
      <vt:lpstr>Structure</vt:lpstr>
      <vt:lpstr>The NAO</vt:lpstr>
      <vt:lpstr>Our role</vt:lpstr>
      <vt:lpstr>There are five dimensions to our work</vt:lpstr>
      <vt:lpstr>Our VFM work</vt:lpstr>
      <vt:lpstr>Tackling problem debt: report overview</vt:lpstr>
      <vt:lpstr>Background</vt:lpstr>
      <vt:lpstr>VFM conclusions</vt:lpstr>
      <vt:lpstr>Identifying the problem  and coordinating the approach</vt:lpstr>
      <vt:lpstr>HMT relies on many organisations to meet its objectives on problem debt, but there are weaknesses in its accountability arrangements for ensuring there is an effective and coherent approach. </vt:lpstr>
      <vt:lpstr>Slide 12</vt:lpstr>
      <vt:lpstr>Slide 13</vt:lpstr>
      <vt:lpstr>Preventing over-indebtedness</vt:lpstr>
      <vt:lpstr>MAS has improved coordination of interventions to raise individuals' financial capability, but its strategy does not involve all relevant parts of government and MAS does not yet know the strategy's impact.</vt:lpstr>
      <vt:lpstr>The FCA has taken action to improve responsible lending, but recognises that it has more to do to tackle persistent and unsustainable consumer credit debt. </vt:lpstr>
      <vt:lpstr>Managing problem debt</vt:lpstr>
      <vt:lpstr>Slide 18</vt:lpstr>
      <vt:lpstr>Slide 19</vt:lpstr>
      <vt:lpstr>Slide 20</vt:lpstr>
      <vt:lpstr>Slide 21</vt:lpstr>
      <vt:lpstr>Questions for group discussion</vt:lpstr>
    </vt:vector>
  </TitlesOfParts>
  <Company>National Audit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the nation  spend wisely</dc:title>
  <dc:creator>Robert Winnington</dc:creator>
  <cp:lastModifiedBy>Robert Winnington</cp:lastModifiedBy>
  <cp:revision>172</cp:revision>
  <cp:lastPrinted>2018-04-30T13:27:39Z</cp:lastPrinted>
  <dcterms:created xsi:type="dcterms:W3CDTF">2016-05-09T14:34:49Z</dcterms:created>
  <dcterms:modified xsi:type="dcterms:W3CDTF">2019-02-03T19:00:03Z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0x0101004C0ADB98B512A647B4F8E41EE5DB388635001DC6A2E6271BB94CB00B322EB4D9BEEC</vt:lpwstr>
  </property>
  <property fmtid="{D5CDD505-2E9C-101B-9397-08002B2CF9AE}" pid="3" name="CorporateTeam">
    <vt:lpwstr>1;#Regulation, Consumers and Competition|7396b27f-8c09-4766-83f0-a04ced560402</vt:lpwstr>
  </property>
  <property fmtid="{D5CDD505-2E9C-101B-9397-08002B2CF9AE}" pid="4" name="f1dac000fcdc4049bff9f9dd01e1f968">
    <vt:lpwstr>Regulation, Consumers and Competition|7396b27f-8c09-4766-83f0-a04ced560402</vt:lpwstr>
  </property>
  <property fmtid="{D5CDD505-2E9C-101B-9397-08002B2CF9AE}" pid="5" name="_dlc_DocIdItemGuid">
    <vt:lpwstr>3d55d1fa-d3a0-4af6-8b33-fc5a146c65ad</vt:lpwstr>
  </property>
  <property fmtid="{D5CDD505-2E9C-101B-9397-08002B2CF9AE}" pid="6" name="NAOEventType">
    <vt:lpwstr/>
  </property>
  <property fmtid="{D5CDD505-2E9C-101B-9397-08002B2CF9AE}" pid="7" name="Secondary Organisations">
    <vt:lpwstr/>
  </property>
  <property fmtid="{D5CDD505-2E9C-101B-9397-08002B2CF9AE}" pid="8" name="ked9ab204e5a49668c18b0d2692eef1d">
    <vt:lpwstr/>
  </property>
  <property fmtid="{D5CDD505-2E9C-101B-9397-08002B2CF9AE}" pid="9" name="NAOSubject">
    <vt:lpwstr/>
  </property>
  <property fmtid="{D5CDD505-2E9C-101B-9397-08002B2CF9AE}" pid="10" name="c667d297458e49a89b240a0a8d2a741a">
    <vt:lpwstr/>
  </property>
  <property fmtid="{D5CDD505-2E9C-101B-9397-08002B2CF9AE}" pid="11" name="c8c90c1fe655436193114e39d26464b8">
    <vt:lpwstr/>
  </property>
  <property fmtid="{D5CDD505-2E9C-101B-9397-08002B2CF9AE}" pid="12" name="n7563c6dc1fb4a4497bcc2ea7ae3e6fd">
    <vt:lpwstr/>
  </property>
  <property fmtid="{D5CDD505-2E9C-101B-9397-08002B2CF9AE}" pid="13" name="d43fc05883f94c0088823a81df56210f">
    <vt:lpwstr/>
  </property>
  <property fmtid="{D5CDD505-2E9C-101B-9397-08002B2CF9AE}" pid="14" name="g608b6bb0bb74d619d4136e40401d1df">
    <vt:lpwstr/>
  </property>
  <property fmtid="{D5CDD505-2E9C-101B-9397-08002B2CF9AE}" pid="15" name="o2109fe2bf934203894ecee74c784de5">
    <vt:lpwstr/>
  </property>
  <property fmtid="{D5CDD505-2E9C-101B-9397-08002B2CF9AE}" pid="16" name="o1b39ff6eb174deca6f0776caf90966c">
    <vt:lpwstr>Consumer Debt|68903292-28e0-4c88-805f-aa19bb957867</vt:lpwstr>
  </property>
  <property fmtid="{D5CDD505-2E9C-101B-9397-08002B2CF9AE}" pid="17" name="GuidanceType">
    <vt:lpwstr/>
  </property>
  <property fmtid="{D5CDD505-2E9C-101B-9397-08002B2CF9AE}" pid="18" name="b0d1d09f4f57465cb56893f1c65ce625">
    <vt:lpwstr/>
  </property>
  <property fmtid="{D5CDD505-2E9C-101B-9397-08002B2CF9AE}" pid="19" name="Session">
    <vt:lpwstr/>
  </property>
  <property fmtid="{D5CDD505-2E9C-101B-9397-08002B2CF9AE}" pid="20" name="l224d661db2a4435b922e97cf586a621">
    <vt:lpwstr/>
  </property>
  <property fmtid="{D5CDD505-2E9C-101B-9397-08002B2CF9AE}" pid="21" name="Issuedby">
    <vt:lpwstr/>
  </property>
  <property fmtid="{D5CDD505-2E9C-101B-9397-08002B2CF9AE}" pid="22" name="CoverageQuarter">
    <vt:lpwstr/>
  </property>
  <property fmtid="{D5CDD505-2E9C-101B-9397-08002B2CF9AE}" pid="23" name="ef72519f598c4356a64b13123a718f5b">
    <vt:lpwstr/>
  </property>
  <property fmtid="{D5CDD505-2E9C-101B-9397-08002B2CF9AE}" pid="24" name="Primary_x0020_Organisation">
    <vt:lpwstr/>
  </property>
  <property fmtid="{D5CDD505-2E9C-101B-9397-08002B2CF9AE}" pid="25" name="Country">
    <vt:lpwstr/>
  </property>
  <property fmtid="{D5CDD505-2E9C-101B-9397-08002B2CF9AE}" pid="26" name="m519c16a633b4e7183c553dc046453f6">
    <vt:lpwstr/>
  </property>
  <property fmtid="{D5CDD505-2E9C-101B-9397-08002B2CF9AE}" pid="27" name="ad329ac7533946ffa4c78246c85932a0">
    <vt:lpwstr>Value For Money output|e89aa705-d236-4daa-907f-7e3cf39fc52f</vt:lpwstr>
  </property>
  <property fmtid="{D5CDD505-2E9C-101B-9397-08002B2CF9AE}" pid="28" name="ProjectStage">
    <vt:lpwstr/>
  </property>
  <property fmtid="{D5CDD505-2E9C-101B-9397-08002B2CF9AE}" pid="29" name="ProductDocumentType">
    <vt:lpwstr/>
  </property>
  <property fmtid="{D5CDD505-2E9C-101B-9397-08002B2CF9AE}" pid="30" name="Forreviewby">
    <vt:lpwstr/>
  </property>
  <property fmtid="{D5CDD505-2E9C-101B-9397-08002B2CF9AE}" pid="31" name="VFMReviewStage">
    <vt:lpwstr/>
  </property>
  <property fmtid="{D5CDD505-2E9C-101B-9397-08002B2CF9AE}" pid="32" name="ProjectDocumentType">
    <vt:lpwstr/>
  </property>
  <property fmtid="{D5CDD505-2E9C-101B-9397-08002B2CF9AE}" pid="33" name="CoverageMonth">
    <vt:lpwstr/>
  </property>
  <property fmtid="{D5CDD505-2E9C-101B-9397-08002B2CF9AE}" pid="34" name="EvidenceType">
    <vt:lpwstr/>
  </property>
  <property fmtid="{D5CDD505-2E9C-101B-9397-08002B2CF9AE}" pid="35" name="Cluster">
    <vt:lpwstr/>
  </property>
  <property fmtid="{D5CDD505-2E9C-101B-9397-08002B2CF9AE}" pid="36" name="fe9ebf49e0164e67bb4afe99e8164556">
    <vt:lpwstr/>
  </property>
  <property fmtid="{D5CDD505-2E9C-101B-9397-08002B2CF9AE}" pid="37" name="g8f3a8b064ba4d3686f1a5c9eb82070d">
    <vt:lpwstr/>
  </property>
  <property fmtid="{D5CDD505-2E9C-101B-9397-08002B2CF9AE}" pid="38" name="AssignmentName">
    <vt:lpwstr/>
  </property>
  <property fmtid="{D5CDD505-2E9C-101B-9397-08002B2CF9AE}" pid="39" name="n89f1c10659d42cb91f112ad2f8b0bea">
    <vt:lpwstr/>
  </property>
  <property fmtid="{D5CDD505-2E9C-101B-9397-08002B2CF9AE}" pid="40" name="LiaisonType">
    <vt:lpwstr/>
  </property>
  <property fmtid="{D5CDD505-2E9C-101B-9397-08002B2CF9AE}" pid="41" name="e273ba0a222b4096a91f3e306e95b905">
    <vt:lpwstr/>
  </property>
  <property fmtid="{D5CDD505-2E9C-101B-9397-08002B2CF9AE}" pid="42" name="ProductType">
    <vt:lpwstr>222;#Value For Money output|e89aa705-d236-4daa-907f-7e3cf39fc52f</vt:lpwstr>
  </property>
  <property fmtid="{D5CDD505-2E9C-101B-9397-08002B2CF9AE}" pid="43" name="CommunicationType">
    <vt:lpwstr/>
  </property>
  <property fmtid="{D5CDD505-2E9C-101B-9397-08002B2CF9AE}" pid="44" name="ProjectType">
    <vt:lpwstr/>
  </property>
  <property fmtid="{D5CDD505-2E9C-101B-9397-08002B2CF9AE}" pid="45" name="i949c3fa8d004454bda9872a115645e4">
    <vt:lpwstr/>
  </property>
  <property fmtid="{D5CDD505-2E9C-101B-9397-08002B2CF9AE}" pid="46" name="ProductName">
    <vt:lpwstr>370;#Consumer Debt|68903292-28e0-4c88-805f-aa19bb957867</vt:lpwstr>
  </property>
  <property fmtid="{D5CDD505-2E9C-101B-9397-08002B2CF9AE}" pid="47" name="ContractName">
    <vt:lpwstr/>
  </property>
  <property fmtid="{D5CDD505-2E9C-101B-9397-08002B2CF9AE}" pid="48" name="CoverageYear">
    <vt:lpwstr/>
  </property>
  <property fmtid="{D5CDD505-2E9C-101B-9397-08002B2CF9AE}" pid="49" name="ImpactYear">
    <vt:lpwstr/>
  </property>
  <property fmtid="{D5CDD505-2E9C-101B-9397-08002B2CF9AE}" pid="50" name="m2e5188e34754b0f9161c83633071070">
    <vt:lpwstr/>
  </property>
  <property fmtid="{D5CDD505-2E9C-101B-9397-08002B2CF9AE}" pid="51" name="PrimarySubject">
    <vt:lpwstr/>
  </property>
  <property fmtid="{D5CDD505-2E9C-101B-9397-08002B2CF9AE}" pid="52" name="Primary Organisation">
    <vt:lpwstr/>
  </property>
</Properties>
</file>