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338" r:id="rId6"/>
    <p:sldId id="339" r:id="rId7"/>
    <p:sldId id="337" r:id="rId8"/>
    <p:sldId id="341" r:id="rId9"/>
    <p:sldId id="342" r:id="rId10"/>
    <p:sldId id="343" r:id="rId11"/>
    <p:sldId id="328" r:id="rId12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65A0"/>
    <a:srgbClr val="BBC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0884A-4B9C-4D2B-9D65-8A2123E07076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5858D-8973-4855-9EBC-B89E5581B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5858D-8973-4855-9EBC-B89E5581BC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2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5858D-8973-4855-9EBC-B89E5581BC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95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5858D-8973-4855-9EBC-B89E5581BC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75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5858D-8973-4855-9EBC-B89E5581BC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2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352-3B28-C247-B7C8-D3B9DD7D977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87D-5E99-A941-A99F-866CDD90B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352-3B28-C247-B7C8-D3B9DD7D977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87D-5E99-A941-A99F-866CDD90B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352-3B28-C247-B7C8-D3B9DD7D977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87D-5E99-A941-A99F-866CDD90B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352-3B28-C247-B7C8-D3B9DD7D977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87D-5E99-A941-A99F-866CDD90B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352-3B28-C247-B7C8-D3B9DD7D977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87D-5E99-A941-A99F-866CDD90B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352-3B28-C247-B7C8-D3B9DD7D977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87D-5E99-A941-A99F-866CDD90B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352-3B28-C247-B7C8-D3B9DD7D977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87D-5E99-A941-A99F-866CDD90B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352-3B28-C247-B7C8-D3B9DD7D977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87D-5E99-A941-A99F-866CDD90B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352-3B28-C247-B7C8-D3B9DD7D977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87D-5E99-A941-A99F-866CDD90B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352-3B28-C247-B7C8-D3B9DD7D977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87D-5E99-A941-A99F-866CDD90B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352-3B28-C247-B7C8-D3B9DD7D977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87D-5E99-A941-A99F-866CDD90B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B9352-3B28-C247-B7C8-D3B9DD7D977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E487D-5E99-A941-A99F-866CDD90B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65A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idge_reverse_powerpo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1192" y="6327246"/>
            <a:ext cx="1918384" cy="466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D5166E-AD0D-4BA1-94C5-C0D0BF0A24E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665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999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06" y="1954879"/>
            <a:ext cx="781378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MAS Strategy 2018-23</a:t>
            </a:r>
          </a:p>
          <a:p>
            <a:pPr algn="ctr"/>
            <a:endParaRPr lang="en-GB" sz="2000" dirty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MALG Scotland – 21 November 2018</a:t>
            </a:r>
          </a:p>
          <a:p>
            <a:pPr algn="ctr"/>
            <a:endParaRPr lang="en-GB" sz="3600" dirty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endParaRPr lang="en-GB" sz="3600" dirty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endParaRPr lang="en-GB" sz="3600" dirty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endParaRPr lang="en-US" sz="3600" dirty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000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David Hilferty</a:t>
            </a:r>
          </a:p>
          <a:p>
            <a:r>
              <a:rPr lang="en-GB" sz="2000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Deputy Chief Executive</a:t>
            </a:r>
            <a:endParaRPr lang="en-US" sz="2000" dirty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1" name="Picture 10" descr="bridge_reverse_powerpoint.png">
            <a:extLst>
              <a:ext uri="{FF2B5EF4-FFF2-40B4-BE49-F238E27FC236}">
                <a16:creationId xmlns:a16="http://schemas.microsoft.com/office/drawing/2014/main" xmlns="" id="{B3843B59-305F-4FAF-833C-E1430607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510" y="6001830"/>
            <a:ext cx="1918384" cy="4660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E2BF58-EFB0-400A-BA08-FBFBDA7ED4DC}"/>
              </a:ext>
            </a:extLst>
          </p:cNvPr>
          <p:cNvSpPr/>
          <p:nvPr/>
        </p:nvSpPr>
        <p:spPr>
          <a:xfrm>
            <a:off x="1781355" y="1187211"/>
            <a:ext cx="5581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9D1D99-B80F-4006-81F8-03DD92FF5FF0}"/>
              </a:ext>
            </a:extLst>
          </p:cNvPr>
          <p:cNvSpPr txBox="1"/>
          <p:nvPr/>
        </p:nvSpPr>
        <p:spPr>
          <a:xfrm>
            <a:off x="1216325" y="2494112"/>
            <a:ext cx="70520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D9BF56-1145-4783-A616-CEAAEE9C703E}"/>
              </a:ext>
            </a:extLst>
          </p:cNvPr>
          <p:cNvSpPr txBox="1"/>
          <p:nvPr/>
        </p:nvSpPr>
        <p:spPr>
          <a:xfrm>
            <a:off x="318655" y="1499415"/>
            <a:ext cx="85066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 THE DELIVERY OF MONEY ADVICE TRAINING AND EDUCATION IN SCOTLAND</a:t>
            </a:r>
            <a:endParaRPr lang="en-US" sz="2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 THE FINANCIAL HEALTH AND WELLBEING OF THE PEOPLE OF SCOTLAND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Century Gothic" panose="020B0502020202020204" pitchFamily="34" charset="0"/>
                <a:cs typeface="Arial" panose="020B0604020202020204" pitchFamily="34" charset="0"/>
              </a:rPr>
              <a:t>INFLUENCE SOCIAL AND PUBLIC POLICY IN SCOTLAND</a:t>
            </a:r>
            <a:r>
              <a:rPr lang="en-GB" sz="2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Century Gothic" panose="020B0502020202020204" pitchFamily="34" charset="0"/>
                <a:cs typeface="Arial" panose="020B0604020202020204" pitchFamily="34" charset="0"/>
              </a:rPr>
              <a:t>ADVANCE THE AVAILABILITY OF DIGITAL SERVICES AND PRODUCTS</a:t>
            </a:r>
            <a:endParaRPr lang="en-GB" sz="24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B236A0-2292-4574-A367-071DD02CF917}"/>
              </a:ext>
            </a:extLst>
          </p:cNvPr>
          <p:cNvSpPr txBox="1"/>
          <p:nvPr/>
        </p:nvSpPr>
        <p:spPr>
          <a:xfrm>
            <a:off x="318654" y="417348"/>
            <a:ext cx="8506691" cy="97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7665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STRATEGIC OBJECTIVES</a:t>
            </a:r>
          </a:p>
        </p:txBody>
      </p:sp>
    </p:spTree>
    <p:extLst>
      <p:ext uri="{BB962C8B-B14F-4D97-AF65-F5344CB8AC3E}">
        <p14:creationId xmlns:p14="http://schemas.microsoft.com/office/powerpoint/2010/main" val="304215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E2BF58-EFB0-400A-BA08-FBFBDA7ED4DC}"/>
              </a:ext>
            </a:extLst>
          </p:cNvPr>
          <p:cNvSpPr/>
          <p:nvPr/>
        </p:nvSpPr>
        <p:spPr>
          <a:xfrm>
            <a:off x="1781355" y="1187211"/>
            <a:ext cx="5581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9D1D99-B80F-4006-81F8-03DD92FF5FF0}"/>
              </a:ext>
            </a:extLst>
          </p:cNvPr>
          <p:cNvSpPr txBox="1"/>
          <p:nvPr/>
        </p:nvSpPr>
        <p:spPr>
          <a:xfrm>
            <a:off x="1216325" y="2494112"/>
            <a:ext cx="70520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D9BF56-1145-4783-A616-CEAAEE9C703E}"/>
              </a:ext>
            </a:extLst>
          </p:cNvPr>
          <p:cNvSpPr txBox="1"/>
          <p:nvPr/>
        </p:nvSpPr>
        <p:spPr>
          <a:xfrm>
            <a:off x="318655" y="1499415"/>
            <a:ext cx="85066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GB" sz="2800" b="1" spc="300" dirty="0">
                <a:solidFill>
                  <a:srgbClr val="7665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</a:t>
            </a:r>
            <a:r>
              <a:rPr lang="en-GB" sz="2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DELIVERY OF MONEY ADVICE TRAINING AND EDUCATION IN SCOTLAND</a:t>
            </a:r>
            <a:endParaRPr lang="en-US" sz="2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GB" sz="2800" b="1" spc="300" dirty="0">
                <a:solidFill>
                  <a:srgbClr val="7665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</a:t>
            </a:r>
            <a:r>
              <a:rPr lang="en-GB" sz="2800" dirty="0">
                <a:solidFill>
                  <a:srgbClr val="7665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FINANCIAL HEALTH AND WELLBEING OF THE PEOPLE OF SCOTLAND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GB" sz="2800" b="1" spc="300" dirty="0">
                <a:solidFill>
                  <a:srgbClr val="7665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INFLUENCE</a:t>
            </a:r>
            <a:r>
              <a:rPr lang="en-GB" sz="2800" dirty="0">
                <a:latin typeface="Century Gothic" panose="020B0502020202020204" pitchFamily="34" charset="0"/>
                <a:cs typeface="Arial" panose="020B0604020202020204" pitchFamily="34" charset="0"/>
              </a:rPr>
              <a:t> SOCIAL AND PUBLIC POLICY IN SCOTLAND</a:t>
            </a:r>
            <a:r>
              <a:rPr lang="en-GB" sz="2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GB" sz="2800" b="1" spc="300" dirty="0">
                <a:solidFill>
                  <a:srgbClr val="7665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ADVANCE</a:t>
            </a:r>
            <a:r>
              <a:rPr lang="en-GB" sz="2800" dirty="0">
                <a:latin typeface="Century Gothic" panose="020B0502020202020204" pitchFamily="34" charset="0"/>
                <a:cs typeface="Arial" panose="020B0604020202020204" pitchFamily="34" charset="0"/>
              </a:rPr>
              <a:t> THE AVAILABILITY OF DIGITAL SERVICES AND PRODUCTS</a:t>
            </a:r>
            <a:endParaRPr lang="en-GB" sz="24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B236A0-2292-4574-A367-071DD02CF917}"/>
              </a:ext>
            </a:extLst>
          </p:cNvPr>
          <p:cNvSpPr txBox="1"/>
          <p:nvPr/>
        </p:nvSpPr>
        <p:spPr>
          <a:xfrm>
            <a:off x="318654" y="417348"/>
            <a:ext cx="8506691" cy="97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7665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STRATEGIC OBJECTIVES</a:t>
            </a:r>
          </a:p>
        </p:txBody>
      </p:sp>
    </p:spTree>
    <p:extLst>
      <p:ext uri="{BB962C8B-B14F-4D97-AF65-F5344CB8AC3E}">
        <p14:creationId xmlns:p14="http://schemas.microsoft.com/office/powerpoint/2010/main" val="92183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E2BF58-EFB0-400A-BA08-FBFBDA7ED4DC}"/>
              </a:ext>
            </a:extLst>
          </p:cNvPr>
          <p:cNvSpPr/>
          <p:nvPr/>
        </p:nvSpPr>
        <p:spPr>
          <a:xfrm>
            <a:off x="1781355" y="1187211"/>
            <a:ext cx="5581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9D1D99-B80F-4006-81F8-03DD92FF5FF0}"/>
              </a:ext>
            </a:extLst>
          </p:cNvPr>
          <p:cNvSpPr txBox="1"/>
          <p:nvPr/>
        </p:nvSpPr>
        <p:spPr>
          <a:xfrm>
            <a:off x="1216325" y="2494112"/>
            <a:ext cx="70520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D9BF56-1145-4783-A616-CEAAEE9C703E}"/>
              </a:ext>
            </a:extLst>
          </p:cNvPr>
          <p:cNvSpPr txBox="1"/>
          <p:nvPr/>
        </p:nvSpPr>
        <p:spPr>
          <a:xfrm>
            <a:off x="318655" y="1601965"/>
            <a:ext cx="8506691" cy="502567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66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DESIGN, DEVELOP AND DELIVER NEW TRAINING COURSES FOR THE ADVICE SECTOR</a:t>
            </a:r>
          </a:p>
          <a:p>
            <a:pPr marL="285750" indent="-285750">
              <a:lnSpc>
                <a:spcPct val="150000"/>
              </a:lnSpc>
              <a:buClr>
                <a:srgbClr val="FF0066"/>
              </a:buClr>
              <a:buFont typeface="Century Gothic" panose="020B0502020202020204" pitchFamily="34" charset="0"/>
              <a:buChar char="►"/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66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DELIVER THE WISERADVISER TRAINING PROGRAMME</a:t>
            </a:r>
          </a:p>
          <a:p>
            <a:pPr marL="285750" indent="-285750">
              <a:lnSpc>
                <a:spcPct val="150000"/>
              </a:lnSpc>
              <a:buClr>
                <a:srgbClr val="FF0066"/>
              </a:buClr>
              <a:buFont typeface="Century Gothic" panose="020B0502020202020204" pitchFamily="34" charset="0"/>
              <a:buChar char="►"/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66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INTRODUCE A NEW COMMERCIAL TRAINING PROGRAMME FOR THE CREDITOR AND FINANCIAL SECTOR</a:t>
            </a:r>
          </a:p>
          <a:p>
            <a:pPr marL="285750" indent="-285750">
              <a:lnSpc>
                <a:spcPct val="150000"/>
              </a:lnSpc>
              <a:buClr>
                <a:srgbClr val="FF0066"/>
              </a:buClr>
              <a:buFont typeface="Century Gothic" panose="020B0502020202020204" pitchFamily="34" charset="0"/>
              <a:buChar char="►"/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66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DESIGN, DEVELOP AND DELIVER A NEW MONEY ADVICE QUALIFICATION</a:t>
            </a:r>
          </a:p>
          <a:p>
            <a:pPr marL="285750" indent="-285750">
              <a:lnSpc>
                <a:spcPct val="150000"/>
              </a:lnSpc>
              <a:buClr>
                <a:srgbClr val="FF0066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THAT THE MONEY ADVICE SECTOR IS SUPPORTED TOWARDS ACHIEVING STANDARDS</a:t>
            </a:r>
          </a:p>
          <a:p>
            <a:pPr marL="285750" indent="-285750">
              <a:lnSpc>
                <a:spcPct val="150000"/>
              </a:lnSpc>
              <a:buClr>
                <a:srgbClr val="FF0066"/>
              </a:buClr>
              <a:buFont typeface="Century Gothic" panose="020B0502020202020204" pitchFamily="34" charset="0"/>
              <a:buChar char="►"/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66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DELIVER A HIGH-QUALITY ANNUAL CONFERENCE AND AD-HOC SEMINARS</a:t>
            </a:r>
          </a:p>
          <a:p>
            <a:pPr marL="285750" indent="-285750">
              <a:lnSpc>
                <a:spcPct val="150000"/>
              </a:lnSpc>
              <a:buClr>
                <a:srgbClr val="FF0066"/>
              </a:buClr>
              <a:buFont typeface="Century Gothic" panose="020B0502020202020204" pitchFamily="34" charset="0"/>
              <a:buChar char="►"/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66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PRODUCE REGULAR COMMUNICATIONS AND RESOURCES TO ADVISERS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FE7DBB-B81B-4AA6-9D79-4106CC206DF1}"/>
              </a:ext>
            </a:extLst>
          </p:cNvPr>
          <p:cNvSpPr txBox="1"/>
          <p:nvPr/>
        </p:nvSpPr>
        <p:spPr>
          <a:xfrm>
            <a:off x="318654" y="0"/>
            <a:ext cx="8506691" cy="16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>
                <a:solidFill>
                  <a:srgbClr val="FF00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 the delivery of money advice training and education</a:t>
            </a:r>
          </a:p>
        </p:txBody>
      </p:sp>
    </p:spTree>
    <p:extLst>
      <p:ext uri="{BB962C8B-B14F-4D97-AF65-F5344CB8AC3E}">
        <p14:creationId xmlns:p14="http://schemas.microsoft.com/office/powerpoint/2010/main" val="107082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E2BF58-EFB0-400A-BA08-FBFBDA7ED4DC}"/>
              </a:ext>
            </a:extLst>
          </p:cNvPr>
          <p:cNvSpPr/>
          <p:nvPr/>
        </p:nvSpPr>
        <p:spPr>
          <a:xfrm>
            <a:off x="1781355" y="1187211"/>
            <a:ext cx="5581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9D1D99-B80F-4006-81F8-03DD92FF5FF0}"/>
              </a:ext>
            </a:extLst>
          </p:cNvPr>
          <p:cNvSpPr txBox="1"/>
          <p:nvPr/>
        </p:nvSpPr>
        <p:spPr>
          <a:xfrm>
            <a:off x="1216325" y="2494112"/>
            <a:ext cx="70520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D9BF56-1145-4783-A616-CEAAEE9C703E}"/>
              </a:ext>
            </a:extLst>
          </p:cNvPr>
          <p:cNvSpPr txBox="1"/>
          <p:nvPr/>
        </p:nvSpPr>
        <p:spPr>
          <a:xfrm>
            <a:off x="318655" y="1601965"/>
            <a:ext cx="8506691" cy="502567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PEOPLE TO ACCESS SOURCES OF MONEY ADVICE IN PARTNERSHIP WITH OUR MEMBERS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Century Gothic" panose="020B0502020202020204" pitchFamily="34" charset="0"/>
              <a:buChar char="►"/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INTRODUCE A TELEPHONE HELPLINE WITH THE OBJECTIVE OF HELPING PEOPLE WHO ARE SUBJECT TO THE POVERTY PREMIUM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Century Gothic" panose="020B0502020202020204" pitchFamily="34" charset="0"/>
              <a:buChar char="►"/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DESIGN, DEVELOP AND DELIVER A NEW FINANCIAL INCLUSION PROGRAMME TARGETED AT PRIORITY GROUPS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Century Gothic" panose="020B0502020202020204" pitchFamily="34" charset="0"/>
              <a:buChar char="►"/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PEOPLE WITH ACCESS TO A FINANCIAL INCLUSION E-LEARNING MODULE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Century Gothic" panose="020B0502020202020204" pitchFamily="34" charset="0"/>
              <a:buChar char="►"/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EXCLUDED GROUPS AND UNDERTAKE PROJECTS TO DELIVER ADVICE WITHIN THESE COMMUNITIES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FE7DBB-B81B-4AA6-9D79-4106CC206DF1}"/>
              </a:ext>
            </a:extLst>
          </p:cNvPr>
          <p:cNvSpPr txBox="1"/>
          <p:nvPr/>
        </p:nvSpPr>
        <p:spPr>
          <a:xfrm>
            <a:off x="318654" y="0"/>
            <a:ext cx="8506691" cy="16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accent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 financial health and wellbeing</a:t>
            </a:r>
          </a:p>
        </p:txBody>
      </p:sp>
    </p:spTree>
    <p:extLst>
      <p:ext uri="{BB962C8B-B14F-4D97-AF65-F5344CB8AC3E}">
        <p14:creationId xmlns:p14="http://schemas.microsoft.com/office/powerpoint/2010/main" val="15643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E2BF58-EFB0-400A-BA08-FBFBDA7ED4DC}"/>
              </a:ext>
            </a:extLst>
          </p:cNvPr>
          <p:cNvSpPr/>
          <p:nvPr/>
        </p:nvSpPr>
        <p:spPr>
          <a:xfrm>
            <a:off x="1781355" y="1187211"/>
            <a:ext cx="5581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9D1D99-B80F-4006-81F8-03DD92FF5FF0}"/>
              </a:ext>
            </a:extLst>
          </p:cNvPr>
          <p:cNvSpPr txBox="1"/>
          <p:nvPr/>
        </p:nvSpPr>
        <p:spPr>
          <a:xfrm>
            <a:off x="1216325" y="2494112"/>
            <a:ext cx="70520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D9BF56-1145-4783-A616-CEAAEE9C703E}"/>
              </a:ext>
            </a:extLst>
          </p:cNvPr>
          <p:cNvSpPr txBox="1"/>
          <p:nvPr/>
        </p:nvSpPr>
        <p:spPr>
          <a:xfrm>
            <a:off x="318655" y="1601965"/>
            <a:ext cx="8506691" cy="502567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A STRONG VOICE FOR CONSUMERS IN SCOTLAND BY IDENTIFYING DETRIMENT AND ACTING UPON IT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Century Gothic" panose="020B0502020202020204" pitchFamily="34" charset="0"/>
              <a:buChar char="►"/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A STRONG AND PERSUASIVE VOICE FOR THE ADVICE SECTOR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Century Gothic" panose="020B0502020202020204" pitchFamily="34" charset="0"/>
              <a:buChar char="►"/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THAT MONEY ADVISERS HAVE A PLATFORM TO REPORT SOCIAL POLICY CONCERNS VIA THE MONEY ADVICE SCOTLAND EVIDENCE BASE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Century Gothic" panose="020B0502020202020204" pitchFamily="34" charset="0"/>
              <a:buChar char="►"/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Century Gothic" panose="020B0502020202020204" pitchFamily="34" charset="0"/>
              <a:buChar char="►"/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PRODUCE AN ANNUAL PIECE OF RESEARCH WORK THAT CAPTURES A COMPLETE PICTURE OF DEBT AND FINANCIAL WELLBEING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Century Gothic" panose="020B0502020202020204" pitchFamily="34" charset="0"/>
              <a:buChar char="►"/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 TO SECURE A BETTER BALANCE FOR PEOPLE GOING THROUGH THE DEBT ADVICE PROCESS IN SCOTLAND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FE7DBB-B81B-4AA6-9D79-4106CC206DF1}"/>
              </a:ext>
            </a:extLst>
          </p:cNvPr>
          <p:cNvSpPr txBox="1"/>
          <p:nvPr/>
        </p:nvSpPr>
        <p:spPr>
          <a:xfrm>
            <a:off x="318654" y="0"/>
            <a:ext cx="8506691" cy="81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 social and public policy</a:t>
            </a:r>
          </a:p>
        </p:txBody>
      </p:sp>
    </p:spTree>
    <p:extLst>
      <p:ext uri="{BB962C8B-B14F-4D97-AF65-F5344CB8AC3E}">
        <p14:creationId xmlns:p14="http://schemas.microsoft.com/office/powerpoint/2010/main" val="77084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E2BF58-EFB0-400A-BA08-FBFBDA7ED4DC}"/>
              </a:ext>
            </a:extLst>
          </p:cNvPr>
          <p:cNvSpPr/>
          <p:nvPr/>
        </p:nvSpPr>
        <p:spPr>
          <a:xfrm>
            <a:off x="1781355" y="1187211"/>
            <a:ext cx="5581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9D1D99-B80F-4006-81F8-03DD92FF5FF0}"/>
              </a:ext>
            </a:extLst>
          </p:cNvPr>
          <p:cNvSpPr txBox="1"/>
          <p:nvPr/>
        </p:nvSpPr>
        <p:spPr>
          <a:xfrm>
            <a:off x="1216325" y="2494112"/>
            <a:ext cx="70520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D9BF56-1145-4783-A616-CEAAEE9C703E}"/>
              </a:ext>
            </a:extLst>
          </p:cNvPr>
          <p:cNvSpPr txBox="1"/>
          <p:nvPr/>
        </p:nvSpPr>
        <p:spPr>
          <a:xfrm>
            <a:off x="318655" y="1601965"/>
            <a:ext cx="8506691" cy="502567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UNDERTAKE A SCOPING EXERCISE TO DETERMINE HOW DIGITAL INNOVATION CAN ENHANCE THE ADVICE PROCESS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A NEW WEB CHAT SERVICE THAT PROVIDES A GATEWAY INTO MONEY ADVICE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DESIGN, DEVELOP AND DELIVER A NEW RANGE OF ONLINE LEARNING MATERIALS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B0F0"/>
              </a:buClr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AN ONLINE SUPPORT TOOL TO SUPPORT PEOPLE WHO ARE SUBJECT TO THE POVERTY PREMIUM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A NEW LIVING STANDARDS CHECK TOOL TO SUPPORT FINANCIAL STATEMENTS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FE7DBB-B81B-4AA6-9D79-4106CC206DF1}"/>
              </a:ext>
            </a:extLst>
          </p:cNvPr>
          <p:cNvSpPr txBox="1"/>
          <p:nvPr/>
        </p:nvSpPr>
        <p:spPr>
          <a:xfrm>
            <a:off x="318654" y="0"/>
            <a:ext cx="8506691" cy="16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>
                <a:solidFill>
                  <a:srgbClr val="00B0F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Advance the availability of digital products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47903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idge_reverse_powerpo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1192" y="6327246"/>
            <a:ext cx="1918384" cy="466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D5166E-AD0D-4BA1-94C5-C0D0BF0A24E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665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999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06" y="4190077"/>
            <a:ext cx="78137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If you have any questions, please feel welcome to contact me</a:t>
            </a:r>
          </a:p>
          <a:p>
            <a:pPr algn="ctr"/>
            <a:endParaRPr lang="en-GB" sz="3200" dirty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GB" sz="3200" u="sng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david@moneyadvicescotland.org.uk</a:t>
            </a:r>
          </a:p>
        </p:txBody>
      </p:sp>
    </p:spTree>
    <p:extLst>
      <p:ext uri="{BB962C8B-B14F-4D97-AF65-F5344CB8AC3E}">
        <p14:creationId xmlns:p14="http://schemas.microsoft.com/office/powerpoint/2010/main" val="2667340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0ca59fbc-b3ff-4df5-9faf-2786cbf4a4b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D866B05911D8488EB4113AE307DDB9" ma:contentTypeVersion="11" ma:contentTypeDescription="Create a new document." ma:contentTypeScope="" ma:versionID="ea1a116814762d7f3fc6c2b7a4621d9c">
  <xsd:schema xmlns:xsd="http://www.w3.org/2001/XMLSchema" xmlns:xs="http://www.w3.org/2001/XMLSchema" xmlns:p="http://schemas.microsoft.com/office/2006/metadata/properties" xmlns:ns2="666ee7ab-1105-44df-acd3-59aa15b94608" xmlns:ns3="0ca59fbc-b3ff-4df5-9faf-2786cbf4a4b4" targetNamespace="http://schemas.microsoft.com/office/2006/metadata/properties" ma:root="true" ma:fieldsID="da5df07adc4349f88e2432cd9171691d" ns2:_="" ns3:_="">
    <xsd:import namespace="666ee7ab-1105-44df-acd3-59aa15b94608"/>
    <xsd:import namespace="0ca59fbc-b3ff-4df5-9faf-2786cbf4a4b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Dat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ee7ab-1105-44df-acd3-59aa15b946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59fbc-b3ff-4df5-9faf-2786cbf4a4b4" elementFormDefault="qualified">
    <xsd:import namespace="http://schemas.microsoft.com/office/2006/documentManagement/types"/>
    <xsd:import namespace="http://schemas.microsoft.com/office/infopath/2007/PartnerControls"/>
    <xsd:element name="Date" ma:index="10" nillable="true" ma:displayName="Date" ma:format="DateOnly" ma:internalName="Date">
      <xsd:simpleType>
        <xsd:restriction base="dms:DateTime"/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DCB06F-43D3-45C9-BF43-4BBD3B6C0A33}">
  <ds:schemaRefs>
    <ds:schemaRef ds:uri="http://purl.org/dc/dcmitype/"/>
    <ds:schemaRef ds:uri="666ee7ab-1105-44df-acd3-59aa15b94608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0ca59fbc-b3ff-4df5-9faf-2786cbf4a4b4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C76651B-CC0F-4A52-A7BE-B8B3737B75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6ee7ab-1105-44df-acd3-59aa15b94608"/>
    <ds:schemaRef ds:uri="0ca59fbc-b3ff-4df5-9faf-2786cbf4a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873C0C-9FB3-4AE1-BB49-F7D4B32F73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On-screen Show (4:3)</PresentationFormat>
  <Paragraphs>72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Hilferty</dc:creator>
  <cp:lastModifiedBy>Dentons</cp:lastModifiedBy>
  <cp:revision>33</cp:revision>
  <dcterms:modified xsi:type="dcterms:W3CDTF">2018-11-23T15:25:00Z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0x010100FBD866B05911D8488EB4113AE307DDB9</vt:lpwstr>
  </property>
</Properties>
</file>