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49" r:id="rId2"/>
    <p:sldId id="452" r:id="rId3"/>
    <p:sldId id="453" r:id="rId4"/>
    <p:sldId id="454" r:id="rId5"/>
    <p:sldId id="455" r:id="rId6"/>
    <p:sldId id="456" r:id="rId7"/>
    <p:sldId id="457" r:id="rId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1" autoAdjust="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272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3C8B8C-F626-4479-9B50-2C9985BE8D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C40D9D-97C9-43EE-9E90-C3DECA2F21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C5DC7-0AE2-4B97-920C-AA95FC85E1D1}" type="datetimeFigureOut">
              <a:rPr lang="en-GB" smtClean="0"/>
              <a:pPr/>
              <a:t>17/07/2018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68B9E-1228-4503-AA3C-0367D215CA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1E3C6-DE3C-4187-9C06-16F7893349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4FF01-8D47-4A80-815F-AEF68FD6E3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327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42CCA-F011-46CA-B4AE-D8CB4AFC968E}" type="datetimeFigureOut">
              <a:rPr lang="en-GB" smtClean="0"/>
              <a:pPr/>
              <a:t>17/07/2018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1C740-7330-441A-80F0-A683365F947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71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amble +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1C56C-5924-4202-A6BA-5B768B20B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4A063AF-B01A-443C-B2E6-4DC69C778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238" y="1341439"/>
            <a:ext cx="11172825" cy="4111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84657C-F77A-47AB-852E-8310CB93E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238" y="1952626"/>
            <a:ext cx="5486400" cy="262430"/>
          </a:xfrm>
        </p:spPr>
        <p:txBody>
          <a:bodyPr/>
          <a:lstStyle>
            <a:lvl1pPr marL="0" indent="0">
              <a:buFontTx/>
              <a:buNone/>
              <a:defRPr b="1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10A8282-D441-4DB3-AF92-0B12ECBD36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3238" y="2363788"/>
            <a:ext cx="5486400" cy="3657600"/>
          </a:xfrm>
        </p:spPr>
        <p:txBody>
          <a:bodyPr/>
          <a:lstStyle>
            <a:lvl1pPr>
              <a:spcAft>
                <a:spcPts val="600"/>
              </a:spcAft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1A7AE7B-82EC-41DD-BF92-ECCC844E33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1142" y="1952626"/>
            <a:ext cx="5486400" cy="26243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89555A75-96C1-40FC-B5B0-8824D89AF68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91142" y="2363788"/>
            <a:ext cx="5486400" cy="36576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DFC08-CC62-46EE-B401-260F82D94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0364-8DD6-48DE-8C7F-92657DDF9A44}" type="datetime1">
              <a:rPr lang="en-GB" smtClean="0"/>
              <a:pPr/>
              <a:t>17/07/2018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5A2DF-39D9-40CC-8F75-FEC8F2A45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46498-33C4-403E-82AC-B436F191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42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ag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1219200"/>
            <a:ext cx="11172825" cy="1562100"/>
          </a:xfrm>
        </p:spPr>
        <p:txBody>
          <a:bodyPr tIns="0" anchor="t" anchorCtr="0">
            <a:noAutofit/>
          </a:bodyPr>
          <a:lstStyle>
            <a:lvl1pPr algn="l">
              <a:lnSpc>
                <a:spcPct val="95000"/>
              </a:lnSpc>
              <a:defRPr sz="6000" b="1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238" y="3181349"/>
            <a:ext cx="11172825" cy="243205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234030" y="6090155"/>
            <a:ext cx="1724400" cy="39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2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page 1">
    <p:bg>
      <p:bgPr>
        <a:solidFill>
          <a:srgbClr val="005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1219200"/>
            <a:ext cx="11172825" cy="1562100"/>
          </a:xfrm>
        </p:spPr>
        <p:txBody>
          <a:bodyPr tIns="0" anchor="t" anchorCtr="0">
            <a:noAutofit/>
          </a:bodyPr>
          <a:lstStyle>
            <a:lvl1pPr algn="l">
              <a:lnSpc>
                <a:spcPct val="95000"/>
              </a:lnSpc>
              <a:defRPr sz="6000" b="1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3181349"/>
            <a:ext cx="11172825" cy="2840039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03238" y="6207214"/>
            <a:ext cx="1246981" cy="2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86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page 2">
    <p:bg>
      <p:bgPr>
        <a:solidFill>
          <a:srgbClr val="1D52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1219200"/>
            <a:ext cx="11172825" cy="1562100"/>
          </a:xfrm>
        </p:spPr>
        <p:txBody>
          <a:bodyPr tIns="0" anchor="t" anchorCtr="0">
            <a:noAutofit/>
          </a:bodyPr>
          <a:lstStyle>
            <a:lvl1pPr algn="l">
              <a:lnSpc>
                <a:spcPct val="95000"/>
              </a:lnSpc>
              <a:defRPr sz="6000" b="1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3181349"/>
            <a:ext cx="11172825" cy="28400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03238" y="6207214"/>
            <a:ext cx="1246981" cy="2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89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pag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1219200"/>
            <a:ext cx="11172825" cy="1562100"/>
          </a:xfrm>
        </p:spPr>
        <p:txBody>
          <a:bodyPr tIns="0" anchor="t" anchorCtr="0">
            <a:noAutofit/>
          </a:bodyPr>
          <a:lstStyle>
            <a:lvl1pPr algn="l">
              <a:lnSpc>
                <a:spcPct val="95000"/>
              </a:lnSpc>
              <a:defRPr sz="6000" b="1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3181349"/>
            <a:ext cx="11172825" cy="28400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03238" y="6207214"/>
            <a:ext cx="1246981" cy="2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05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pag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1219200"/>
            <a:ext cx="11172825" cy="1562100"/>
          </a:xfrm>
        </p:spPr>
        <p:txBody>
          <a:bodyPr tIns="0" anchor="t" anchorCtr="0">
            <a:noAutofit/>
          </a:bodyPr>
          <a:lstStyle>
            <a:lvl1pPr algn="l">
              <a:lnSpc>
                <a:spcPct val="95000"/>
              </a:lnSpc>
              <a:defRPr sz="6000" b="1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3181349"/>
            <a:ext cx="11172825" cy="28400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03238" y="6207214"/>
            <a:ext cx="1246981" cy="2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11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 5">
    <p:bg>
      <p:bgPr>
        <a:solidFill>
          <a:srgbClr val="BF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1219200"/>
            <a:ext cx="11172825" cy="1562100"/>
          </a:xfrm>
        </p:spPr>
        <p:txBody>
          <a:bodyPr tIns="0" anchor="t" anchorCtr="0">
            <a:noAutofit/>
          </a:bodyPr>
          <a:lstStyle>
            <a:lvl1pPr algn="l">
              <a:lnSpc>
                <a:spcPct val="95000"/>
              </a:lnSpc>
              <a:defRPr sz="6000" b="1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3181349"/>
            <a:ext cx="11172825" cy="28400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65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 6">
    <p:bg>
      <p:bgPr>
        <a:solidFill>
          <a:srgbClr val="EDD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1219200"/>
            <a:ext cx="11172825" cy="1562100"/>
          </a:xfrm>
        </p:spPr>
        <p:txBody>
          <a:bodyPr tIns="0" anchor="t" anchorCtr="0">
            <a:noAutofit/>
          </a:bodyPr>
          <a:lstStyle>
            <a:lvl1pPr algn="l">
              <a:lnSpc>
                <a:spcPct val="95000"/>
              </a:lnSpc>
              <a:defRPr sz="6000" b="1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3181349"/>
            <a:ext cx="11172825" cy="28400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240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 7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1219200"/>
            <a:ext cx="11172825" cy="1562100"/>
          </a:xfrm>
        </p:spPr>
        <p:txBody>
          <a:bodyPr tIns="0" anchor="t" anchorCtr="0">
            <a:noAutofit/>
          </a:bodyPr>
          <a:lstStyle>
            <a:lvl1pPr algn="l">
              <a:lnSpc>
                <a:spcPct val="95000"/>
              </a:lnSpc>
              <a:defRPr sz="6000" b="1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3181349"/>
            <a:ext cx="11172825" cy="28400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87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 8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1219200"/>
            <a:ext cx="11172825" cy="1562100"/>
          </a:xfrm>
        </p:spPr>
        <p:txBody>
          <a:bodyPr tIns="0" anchor="t" anchorCtr="0">
            <a:noAutofit/>
          </a:bodyPr>
          <a:lstStyle>
            <a:lvl1pPr algn="l">
              <a:lnSpc>
                <a:spcPct val="95000"/>
              </a:lnSpc>
              <a:defRPr sz="6000" b="1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3181349"/>
            <a:ext cx="11172825" cy="28400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676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chapter pag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449263"/>
            <a:ext cx="11172825" cy="688975"/>
          </a:xfrm>
        </p:spPr>
        <p:txBody>
          <a:bodyPr tIns="0" anchor="t" anchorCtr="0">
            <a:noAutofit/>
          </a:bodyPr>
          <a:lstStyle>
            <a:lvl1pPr algn="l">
              <a:lnSpc>
                <a:spcPct val="80000"/>
              </a:lnSpc>
              <a:defRPr sz="2800" b="1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1219200"/>
            <a:ext cx="11172825" cy="4679950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03238" y="6207214"/>
            <a:ext cx="1246981" cy="2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1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1C56C-5924-4202-A6BA-5B768B20B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84657C-F77A-47AB-852E-8310CB93E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238" y="1352551"/>
            <a:ext cx="5486400" cy="26243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10A8282-D441-4DB3-AF92-0B12ECBD36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3238" y="1752600"/>
            <a:ext cx="5486400" cy="4268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1A7AE7B-82EC-41DD-BF92-ECCC844E33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1142" y="1352551"/>
            <a:ext cx="5486400" cy="26243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89555A75-96C1-40FC-B5B0-8824D89AF68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91142" y="1752600"/>
            <a:ext cx="5486400" cy="4268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DFC08-CC62-46EE-B401-260F82D94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0C01-9AA8-48D9-BD4E-01189C7B072A}" type="datetime1">
              <a:rPr lang="en-GB" smtClean="0"/>
              <a:pPr/>
              <a:t>17/07/2018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5A2DF-39D9-40CC-8F75-FEC8F2A45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46498-33C4-403E-82AC-B436F191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999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chapter pag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449263"/>
            <a:ext cx="11172825" cy="688975"/>
          </a:xfrm>
        </p:spPr>
        <p:txBody>
          <a:bodyPr tIns="0" anchor="t" anchorCtr="0">
            <a:noAutofit/>
          </a:bodyPr>
          <a:lstStyle>
            <a:lvl1pPr algn="l">
              <a:lnSpc>
                <a:spcPct val="80000"/>
              </a:lnSpc>
              <a:defRPr sz="2800" b="1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1219200"/>
            <a:ext cx="11172825" cy="4679950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03238" y="6207214"/>
            <a:ext cx="1246981" cy="2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65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chapter pag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449263"/>
            <a:ext cx="11172825" cy="688975"/>
          </a:xfrm>
        </p:spPr>
        <p:txBody>
          <a:bodyPr tIns="0" anchor="t" anchorCtr="0">
            <a:noAutofit/>
          </a:bodyPr>
          <a:lstStyle>
            <a:lvl1pPr algn="l">
              <a:lnSpc>
                <a:spcPct val="80000"/>
              </a:lnSpc>
              <a:defRPr sz="2800" b="1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1219200"/>
            <a:ext cx="11172825" cy="4679950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03238" y="6207214"/>
            <a:ext cx="1246981" cy="2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03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chapter pag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449263"/>
            <a:ext cx="11172825" cy="688975"/>
          </a:xfrm>
        </p:spPr>
        <p:txBody>
          <a:bodyPr tIns="0" anchor="t" anchorCtr="0">
            <a:noAutofit/>
          </a:bodyPr>
          <a:lstStyle>
            <a:lvl1pPr algn="l">
              <a:lnSpc>
                <a:spcPct val="80000"/>
              </a:lnSpc>
              <a:defRPr sz="2800" b="1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1219200"/>
            <a:ext cx="11172825" cy="4679950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03238" y="6207214"/>
            <a:ext cx="1246981" cy="2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8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layouts after this not to u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1B67F09D-E0B8-42E2-9DC0-084BA9D2B08C}"/>
              </a:ext>
            </a:extLst>
          </p:cNvPr>
          <p:cNvSpPr txBox="1"/>
          <p:nvPr userDrawn="1"/>
        </p:nvSpPr>
        <p:spPr>
          <a:xfrm>
            <a:off x="497418" y="1700216"/>
            <a:ext cx="111971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noProof="0" dirty="0">
                <a:solidFill>
                  <a:schemeClr val="bg1"/>
                </a:solidFill>
              </a:rPr>
              <a:t>Pages after this page is not</a:t>
            </a:r>
          </a:p>
          <a:p>
            <a:r>
              <a:rPr lang="en-GB" sz="4400" noProof="0" dirty="0">
                <a:solidFill>
                  <a:schemeClr val="bg1"/>
                </a:solidFill>
              </a:rPr>
              <a:t>included in the template!</a:t>
            </a:r>
          </a:p>
          <a:p>
            <a:r>
              <a:rPr lang="en-GB" sz="4400" noProof="0" dirty="0">
                <a:solidFill>
                  <a:schemeClr val="bg1"/>
                </a:solidFill>
              </a:rPr>
              <a:t>Please change layout so that </a:t>
            </a:r>
          </a:p>
          <a:p>
            <a:r>
              <a:rPr lang="en-GB" sz="4400" noProof="0" dirty="0">
                <a:solidFill>
                  <a:schemeClr val="bg1"/>
                </a:solidFill>
              </a:rPr>
              <a:t>layouts before this page is being </a:t>
            </a:r>
          </a:p>
          <a:p>
            <a:r>
              <a:rPr lang="en-GB" sz="4400" noProof="0" dirty="0">
                <a:solidFill>
                  <a:schemeClr val="bg1"/>
                </a:solidFill>
              </a:rPr>
              <a:t>used instead.</a:t>
            </a:r>
          </a:p>
        </p:txBody>
      </p:sp>
    </p:spTree>
    <p:extLst>
      <p:ext uri="{BB962C8B-B14F-4D97-AF65-F5344CB8AC3E}">
        <p14:creationId xmlns:p14="http://schemas.microsoft.com/office/powerpoint/2010/main" val="3895102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trado Dark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9585"/>
            <a:ext cx="12192000" cy="683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975238" y="5964373"/>
            <a:ext cx="7378555" cy="402569"/>
          </a:xfrm>
          <a:prstGeom prst="rect">
            <a:avLst/>
          </a:prstGeom>
        </p:spPr>
        <p:txBody>
          <a:bodyPr/>
          <a:lstStyle>
            <a:lvl1pPr>
              <a:buNone/>
              <a:defRPr sz="1900" i="1" baseline="0">
                <a:solidFill>
                  <a:srgbClr val="D64E50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935330" y="3912087"/>
            <a:ext cx="10321341" cy="1690805"/>
          </a:xfrm>
          <a:prstGeom prst="rect">
            <a:avLst/>
          </a:prstGeom>
        </p:spPr>
        <p:txBody>
          <a:bodyPr/>
          <a:lstStyle>
            <a:lvl1pPr algn="l">
              <a:defRPr sz="6000"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72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1C56C-5924-4202-A6BA-5B768B20B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84657C-F77A-47AB-852E-8310CB93E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238" y="1352551"/>
            <a:ext cx="3573462" cy="20002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10A8282-D441-4DB3-AF92-0B12ECBD36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3238" y="1752600"/>
            <a:ext cx="3573462" cy="4268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1A7AE7B-82EC-41DD-BF92-ECCC844E33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05192" y="1341438"/>
            <a:ext cx="3574800" cy="20002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89555A75-96C1-40FC-B5B0-8824D89AF68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05193" y="1752600"/>
            <a:ext cx="3573463" cy="4268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5EEC2D-38C1-44E6-9315-397CC781CD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05775" y="1341438"/>
            <a:ext cx="3574800" cy="200024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13E150-9737-48FC-946C-A947210534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05775" y="1752600"/>
            <a:ext cx="3573463" cy="4268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DFC08-CC62-46EE-B401-260F82D94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96A5-1FF8-46C8-8EF6-A96CE6AA5003}" type="datetime1">
              <a:rPr lang="en-GB" smtClean="0"/>
              <a:pPr/>
              <a:t>17/07/2018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5A2DF-39D9-40CC-8F75-FEC8F2A45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46498-33C4-403E-82AC-B436F191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42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D46D53-9F2A-4603-80FC-B5801488F6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238" y="1341439"/>
            <a:ext cx="11172825" cy="238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7" y="1752601"/>
            <a:ext cx="11172826" cy="4268788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2000"/>
            </a:lvl1pPr>
            <a:lvl2pPr marL="198000" indent="0">
              <a:buNone/>
              <a:defRPr sz="2000"/>
            </a:lvl2pPr>
            <a:lvl3pPr marL="396000" indent="0">
              <a:buNone/>
              <a:defRPr sz="1600"/>
            </a:lvl3pPr>
            <a:lvl4pPr marL="594000" indent="0">
              <a:buNone/>
              <a:defRPr sz="1600"/>
            </a:lvl4pPr>
            <a:lvl5pPr marL="7920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05E-4808-4ED6-8E1B-CAE1D80B21E7}" type="datetime1">
              <a:rPr lang="en-GB" smtClean="0"/>
              <a:pPr/>
              <a:t>17/07/2018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04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FBC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052DC0A-A351-4FCA-AC63-2DCF79E312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236" y="1341438"/>
            <a:ext cx="11172825" cy="4679951"/>
          </a:xfrm>
        </p:spPr>
        <p:txBody>
          <a:bodyPr numCol="2" spcCol="216000"/>
          <a:lstStyle>
            <a:lvl1pPr marL="396000" indent="-396000">
              <a:lnSpc>
                <a:spcPct val="90000"/>
              </a:lnSpc>
              <a:spcAft>
                <a:spcPts val="1000"/>
              </a:spcAft>
              <a:buFont typeface="+mj-lt"/>
              <a:buAutoNum type="arabicPeriod"/>
              <a:defRPr sz="2000"/>
            </a:lvl1pPr>
            <a:lvl2pPr marL="594000" indent="-198000">
              <a:defRPr/>
            </a:lvl2pPr>
            <a:lvl3pPr marL="792000">
              <a:spcBef>
                <a:spcPts val="375"/>
              </a:spcBef>
              <a:defRPr sz="1600"/>
            </a:lvl3pPr>
            <a:lvl4pPr marL="990000">
              <a:defRPr/>
            </a:lvl4pPr>
            <a:lvl5pPr marL="1188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B743-8A74-483B-B583-8F5FCB098776}" type="datetime1">
              <a:rPr lang="en-GB" smtClean="0"/>
              <a:pPr/>
              <a:t>17/07/2018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56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bg>
      <p:bgPr>
        <a:solidFill>
          <a:srgbClr val="C7E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1242D2-1FB5-47D7-BE87-DBAE271F7B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237" y="1243914"/>
            <a:ext cx="9288463" cy="4777475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 sz="4500" b="1"/>
            </a:lvl1pPr>
            <a:lvl2pPr>
              <a:defRPr sz="45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53D9-1ACA-4A0B-89DC-CCC44CD825BE}" type="datetime1">
              <a:rPr lang="en-GB" smtClean="0"/>
              <a:pPr/>
              <a:t>17/07/2018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39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7C0E03B-9928-4F80-ACE9-54D7A6873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5611-60C2-4179-8480-8DA557C2B20A}" type="datetime1">
              <a:rPr lang="en-GB" smtClean="0"/>
              <a:pPr/>
              <a:t>17/07/2018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77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bg>
      <p:bgPr>
        <a:solidFill>
          <a:srgbClr val="7C7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D47043-F9D1-4130-A91E-FE8E0637D8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3054000" y="2737557"/>
            <a:ext cx="6084000" cy="138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8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ag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1219200"/>
            <a:ext cx="11172825" cy="1562100"/>
          </a:xfrm>
        </p:spPr>
        <p:txBody>
          <a:bodyPr tIns="0" anchor="t" anchorCtr="0">
            <a:noAutofit/>
          </a:bodyPr>
          <a:lstStyle>
            <a:lvl1pPr algn="l">
              <a:lnSpc>
                <a:spcPct val="95000"/>
              </a:lnSpc>
              <a:defRPr sz="6000" b="1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238" y="3181349"/>
            <a:ext cx="11172825" cy="243205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234030" y="6090155"/>
            <a:ext cx="1724400" cy="39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238" y="441325"/>
            <a:ext cx="11172825" cy="6969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7" y="1952625"/>
            <a:ext cx="11172826" cy="4068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Edit Master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04000" y="6356351"/>
            <a:ext cx="15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242B2511-AED6-46FC-8023-62275F528F97}" type="datetime1">
              <a:rPr lang="en-GB" smtClean="0"/>
              <a:pPr/>
              <a:t>17/07/2018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81715" y="6356351"/>
            <a:ext cx="428636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6379" y="6356351"/>
            <a:ext cx="32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B22E96-42B3-4B38-A6B0-ACF78A860439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38" y="6207214"/>
            <a:ext cx="1246981" cy="28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2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50" r:id="rId4"/>
    <p:sldLayoutId id="2147483677" r:id="rId5"/>
    <p:sldLayoutId id="2147483678" r:id="rId6"/>
    <p:sldLayoutId id="2147483654" r:id="rId7"/>
    <p:sldLayoutId id="2147483671" r:id="rId8"/>
    <p:sldLayoutId id="2147483656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72" r:id="rId23"/>
    <p:sldLayoutId id="2147483692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94000" indent="-198000" algn="l" defTabSz="685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98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90000" indent="-198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1188000" indent="-198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386000" indent="-198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84000" indent="-198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82000" indent="-198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73" userDrawn="1">
          <p15:clr>
            <a:srgbClr val="F26B43"/>
          </p15:clr>
        </p15:guide>
        <p15:guide id="2" orient="horz" pos="1104" userDrawn="1">
          <p15:clr>
            <a:srgbClr val="F26B43"/>
          </p15:clr>
        </p15:guide>
        <p15:guide id="3" orient="horz" pos="278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orient="horz" pos="4085" userDrawn="1">
          <p15:clr>
            <a:srgbClr val="F26B43"/>
          </p15:clr>
        </p15:guide>
        <p15:guide id="7" pos="317" userDrawn="1">
          <p15:clr>
            <a:srgbClr val="F26B43"/>
          </p15:clr>
        </p15:guide>
        <p15:guide id="8" pos="7355" userDrawn="1">
          <p15:clr>
            <a:srgbClr val="F26B43"/>
          </p15:clr>
        </p15:guide>
        <p15:guide id="9" orient="horz" pos="845" userDrawn="1">
          <p15:clr>
            <a:srgbClr val="F26B43"/>
          </p15:clr>
        </p15:guide>
        <p15:guide id="10" orient="horz" pos="717" userDrawn="1">
          <p15:clr>
            <a:srgbClr val="F26B43"/>
          </p15:clr>
        </p15:guide>
        <p15:guide id="11" orient="horz" pos="1230" userDrawn="1">
          <p15:clr>
            <a:srgbClr val="F26B43"/>
          </p15:clr>
        </p15:guide>
        <p15:guide id="12" orient="horz" pos="1489" userDrawn="1">
          <p15:clr>
            <a:srgbClr val="F26B43"/>
          </p15:clr>
        </p15:guide>
        <p15:guide id="13" pos="39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H&amp;F Ethical Collections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4663" y="1171576"/>
            <a:ext cx="9707562" cy="262430"/>
          </a:xfrm>
        </p:spPr>
        <p:txBody>
          <a:bodyPr/>
          <a:lstStyle/>
          <a:p>
            <a:r>
              <a:rPr lang="en-GB" sz="1600" dirty="0"/>
              <a:t>A revolutionary public and private sector Joint Venture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5086350" y="2487167"/>
            <a:ext cx="6591192" cy="3534219"/>
          </a:xfrm>
        </p:spPr>
        <p:txBody>
          <a:bodyPr/>
          <a:lstStyle/>
          <a:p>
            <a:r>
              <a:rPr lang="en-GB" dirty="0"/>
              <a:t>Bringing FCA regulated best practice to the public sector</a:t>
            </a:r>
          </a:p>
          <a:p>
            <a:pPr marL="198000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Designed to stop the ‘two-tier’ treatment of residents</a:t>
            </a:r>
          </a:p>
          <a:p>
            <a:r>
              <a:rPr lang="en-GB" dirty="0"/>
              <a:t>Leveraging investment in technology, people and analytics </a:t>
            </a:r>
          </a:p>
          <a:p>
            <a:r>
              <a:rPr lang="en-GB" dirty="0"/>
              <a:t>Focused on optimising returns whilst delivering an enhanced resident experience</a:t>
            </a:r>
          </a:p>
          <a:p>
            <a:pPr marL="198000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JV designed to offer a fully outsourced solution for H&amp;F debt streams</a:t>
            </a:r>
          </a:p>
          <a:p>
            <a:pPr marL="198000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Framework Agreement permits other clients to call off services</a:t>
            </a:r>
          </a:p>
          <a:p>
            <a:pPr marL="198000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cs typeface="Arial" charset="0"/>
              </a:rPr>
              <a:t>Range of debt types via late stage collections and ‘white-labelled solutions’ (housing, </a:t>
            </a:r>
            <a:r>
              <a:rPr lang="en-GB" dirty="0" err="1">
                <a:cs typeface="Arial" charset="0"/>
              </a:rPr>
              <a:t>Ctax</a:t>
            </a:r>
            <a:r>
              <a:rPr lang="en-GB" dirty="0">
                <a:cs typeface="Arial" charset="0"/>
              </a:rPr>
              <a:t>, business rates etc.)</a:t>
            </a:r>
          </a:p>
          <a:p>
            <a:pPr marL="198000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198000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dirty="0">
              <a:cs typeface="Arial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7DF"/>
              </a:clrFrom>
              <a:clrTo>
                <a:srgbClr val="E7E7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74" y="317692"/>
            <a:ext cx="2089026" cy="9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28650" y="2171700"/>
            <a:ext cx="552450" cy="3276601"/>
          </a:xfrm>
          <a:prstGeom prst="rect">
            <a:avLst/>
          </a:prstGeom>
          <a:solidFill>
            <a:srgbClr val="C7E4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H&amp;F Ethical Debt Collection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81100" y="2171700"/>
            <a:ext cx="695325" cy="1747837"/>
          </a:xfrm>
          <a:prstGeom prst="rect">
            <a:avLst/>
          </a:prstGeom>
          <a:solidFill>
            <a:srgbClr val="DBD7D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181100" y="3810000"/>
            <a:ext cx="695325" cy="1638301"/>
          </a:xfrm>
          <a:prstGeom prst="rect">
            <a:avLst/>
          </a:prstGeom>
          <a:solidFill>
            <a:srgbClr val="7C7A7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GB" dirty="0"/>
          </a:p>
        </p:txBody>
      </p:sp>
      <p:pic>
        <p:nvPicPr>
          <p:cNvPr id="17" name="Picture 16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20" b="19348"/>
          <a:stretch/>
        </p:blipFill>
        <p:spPr bwMode="auto">
          <a:xfrm rot="16200000">
            <a:off x="862154" y="2652854"/>
            <a:ext cx="1221436" cy="5594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876425" y="2171701"/>
            <a:ext cx="2028825" cy="1638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</a:rPr>
              <a:t>Public sector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</a:rPr>
              <a:t>BI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</a:rPr>
              <a:t>Contract management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76425" y="3810001"/>
            <a:ext cx="2028825" cy="1638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</a:rPr>
              <a:t>Collection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</a:rPr>
              <a:t>Strategy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</a:rPr>
              <a:t>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</a:rPr>
              <a:t>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</a:rPr>
              <a:t>MI &amp; data services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05250" y="2171699"/>
            <a:ext cx="552450" cy="3276601"/>
          </a:xfrm>
          <a:prstGeom prst="rect">
            <a:avLst/>
          </a:prstGeom>
          <a:solidFill>
            <a:srgbClr val="6342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/>
              <a:t>Client</a:t>
            </a:r>
          </a:p>
        </p:txBody>
      </p:sp>
      <p:pic>
        <p:nvPicPr>
          <p:cNvPr id="1028" name="Picture 4" descr="S:\ISONAV 1st Credit Ltd\(S) Storage\Corporate-SK\3-Int\Corporate Brand\Intrum Logo\PNG\Intrum_Logo_RGB_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9237" y="4469726"/>
            <a:ext cx="1347788" cy="30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64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H&amp;F ethical collections progress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93713" y="1208089"/>
            <a:ext cx="11172825" cy="334961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GB" sz="1600" dirty="0"/>
              <a:t>Council Tax - The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2050" name="Picture 2" descr="S:\ISONAV 1st Credit Ltd\(S) Storage\Corporate-SK\3-Int\Corporate Brand\Intrum Image Library\3. Groups\Intrum_Groups_007_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-1042153"/>
            <a:ext cx="5283200" cy="792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2437" y="2336800"/>
            <a:ext cx="5913437" cy="281257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GB" sz="1400" dirty="0"/>
              <a:t>Reminders</a:t>
            </a:r>
          </a:p>
          <a:p>
            <a:pPr>
              <a:spcBef>
                <a:spcPts val="2400"/>
              </a:spcBef>
            </a:pPr>
            <a:r>
              <a:rPr lang="en-GB" sz="1400" dirty="0"/>
              <a:t>Summonses</a:t>
            </a:r>
          </a:p>
          <a:p>
            <a:pPr>
              <a:spcBef>
                <a:spcPts val="2400"/>
              </a:spcBef>
            </a:pPr>
            <a:r>
              <a:rPr lang="en-GB" sz="1400" dirty="0"/>
              <a:t>Liability Orders</a:t>
            </a:r>
          </a:p>
          <a:p>
            <a:pPr>
              <a:spcBef>
                <a:spcPts val="2400"/>
              </a:spcBef>
            </a:pPr>
            <a:r>
              <a:rPr lang="en-GB" sz="1400" dirty="0"/>
              <a:t>Distress Warrant s</a:t>
            </a:r>
          </a:p>
          <a:p>
            <a:pPr>
              <a:spcBef>
                <a:spcPts val="2400"/>
              </a:spcBef>
            </a:pPr>
            <a:r>
              <a:rPr lang="en-GB" sz="1400" dirty="0"/>
              <a:t>Bailiff visits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GB" sz="1400" b="1" dirty="0"/>
              <a:t>And the costs and fees amount to……? </a:t>
            </a:r>
          </a:p>
          <a:p>
            <a:endParaRPr lang="en-GB" sz="1400" dirty="0">
              <a:latin typeface="+mj-lt"/>
            </a:endParaRPr>
          </a:p>
          <a:p>
            <a:endParaRPr lang="en-GB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2409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H&amp;F ethical collections progress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93713" y="1208089"/>
            <a:ext cx="11172825" cy="334961"/>
          </a:xfrm>
        </p:spPr>
        <p:txBody>
          <a:bodyPr/>
          <a:lstStyle/>
          <a:p>
            <a:r>
              <a:rPr lang="en-GB" sz="1600" dirty="0"/>
              <a:t>Bailiffs</a:t>
            </a:r>
          </a:p>
          <a:p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2050" name="Picture 2" descr="S:\ISONAV 1st Credit Ltd\(S) Storage\Corporate-SK\3-Int\Corporate Brand\Intrum Image Library\3. Groups\Intrum_Groups_007_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-1042153"/>
            <a:ext cx="5283200" cy="792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2437" y="2336800"/>
            <a:ext cx="5913437" cy="281257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GB" sz="1400" dirty="0"/>
              <a:t>Are they used as a last resort? </a:t>
            </a:r>
          </a:p>
          <a:p>
            <a:pPr>
              <a:spcBef>
                <a:spcPts val="2400"/>
              </a:spcBef>
            </a:pPr>
            <a:r>
              <a:rPr lang="en-GB" sz="1400" dirty="0"/>
              <a:t>Or part of a process?</a:t>
            </a:r>
          </a:p>
          <a:p>
            <a:pPr>
              <a:spcBef>
                <a:spcPts val="2400"/>
              </a:spcBef>
            </a:pPr>
            <a:r>
              <a:rPr lang="en-GB" sz="1400" dirty="0"/>
              <a:t>Is it always appropriate?</a:t>
            </a:r>
          </a:p>
          <a:p>
            <a:pPr>
              <a:spcBef>
                <a:spcPts val="2400"/>
              </a:spcBef>
            </a:pPr>
            <a:r>
              <a:rPr lang="en-GB" sz="1400" dirty="0"/>
              <a:t>What do the fees actually achieve?</a:t>
            </a:r>
          </a:p>
          <a:p>
            <a:endParaRPr lang="en-GB" sz="1400" dirty="0">
              <a:latin typeface="+mj-lt"/>
            </a:endParaRPr>
          </a:p>
          <a:p>
            <a:endParaRPr lang="en-GB" sz="1400" dirty="0">
              <a:latin typeface="+mj-lt"/>
            </a:endParaRPr>
          </a:p>
          <a:p>
            <a:endParaRPr lang="en-GB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240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H&amp;F ethical collections progress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93713" y="1208089"/>
            <a:ext cx="11172825" cy="334961"/>
          </a:xfrm>
        </p:spPr>
        <p:txBody>
          <a:bodyPr/>
          <a:lstStyle/>
          <a:p>
            <a:r>
              <a:rPr lang="en-GB" sz="1600" dirty="0"/>
              <a:t>The Trial</a:t>
            </a:r>
          </a:p>
          <a:p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2050" name="Picture 2" descr="S:\ISONAV 1st Credit Ltd\(S) Storage\Corporate-SK\3-Int\Corporate Brand\Intrum Image Library\3. Groups\Intrum_Groups_007_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-1042153"/>
            <a:ext cx="5283200" cy="792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2437" y="2336800"/>
            <a:ext cx="5913437" cy="281257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GB" sz="1400" dirty="0"/>
              <a:t>Overpayment of Benefits</a:t>
            </a:r>
          </a:p>
          <a:p>
            <a:pPr>
              <a:spcBef>
                <a:spcPts val="2400"/>
              </a:spcBef>
            </a:pPr>
            <a:r>
              <a:rPr lang="en-GB" sz="1400" dirty="0"/>
              <a:t>Former tenant arrears</a:t>
            </a:r>
          </a:p>
          <a:p>
            <a:pPr>
              <a:spcBef>
                <a:spcPts val="2400"/>
              </a:spcBef>
            </a:pPr>
            <a:r>
              <a:rPr lang="en-GB" sz="1400" dirty="0"/>
              <a:t>Parking fines</a:t>
            </a:r>
          </a:p>
          <a:p>
            <a:pPr>
              <a:spcBef>
                <a:spcPts val="2400"/>
              </a:spcBef>
            </a:pPr>
            <a:r>
              <a:rPr lang="en-GB" sz="1400" dirty="0"/>
              <a:t>Council Tax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GB" sz="1200" b="1" dirty="0"/>
              <a:t>No litigation or use of bailiffs</a:t>
            </a:r>
          </a:p>
          <a:p>
            <a:endParaRPr lang="en-GB" sz="1400" dirty="0">
              <a:latin typeface="+mj-lt"/>
            </a:endParaRPr>
          </a:p>
          <a:p>
            <a:endParaRPr lang="en-GB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2409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H&amp;F ethical collections progress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93713" y="1208089"/>
            <a:ext cx="11172825" cy="334961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GB" sz="1600" dirty="0"/>
              <a:t>Some radical ideas!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2050" name="Picture 2" descr="S:\ISONAV 1st Credit Ltd\(S) Storage\Corporate-SK\3-Int\Corporate Brand\Intrum Image Library\3. Groups\Intrum_Groups_007_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-1042153"/>
            <a:ext cx="5283200" cy="792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2437" y="2336800"/>
            <a:ext cx="5913437" cy="281257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GB" sz="1400" dirty="0"/>
              <a:t>Phone customers</a:t>
            </a:r>
          </a:p>
          <a:p>
            <a:pPr>
              <a:spcBef>
                <a:spcPts val="2400"/>
              </a:spcBef>
            </a:pPr>
            <a:r>
              <a:rPr lang="en-GB" sz="1400" dirty="0"/>
              <a:t>Text customers</a:t>
            </a:r>
          </a:p>
          <a:p>
            <a:pPr>
              <a:spcBef>
                <a:spcPts val="2400"/>
              </a:spcBef>
            </a:pPr>
            <a:r>
              <a:rPr lang="en-GB" sz="1400" dirty="0"/>
              <a:t>Email customers</a:t>
            </a:r>
          </a:p>
          <a:p>
            <a:pPr>
              <a:spcBef>
                <a:spcPts val="2400"/>
              </a:spcBef>
            </a:pPr>
            <a:r>
              <a:rPr lang="en-GB" sz="1400" dirty="0"/>
              <a:t>Try to understand the customers situation</a:t>
            </a:r>
          </a:p>
          <a:p>
            <a:pPr>
              <a:spcBef>
                <a:spcPts val="2400"/>
              </a:spcBef>
            </a:pPr>
            <a:r>
              <a:rPr lang="en-GB" sz="1400" dirty="0"/>
              <a:t>Allow payments beyond end of financial year</a:t>
            </a:r>
          </a:p>
          <a:p>
            <a:endParaRPr lang="en-GB" sz="1400" dirty="0">
              <a:latin typeface="+mj-lt"/>
            </a:endParaRPr>
          </a:p>
          <a:p>
            <a:endParaRPr lang="en-GB" sz="1400" dirty="0">
              <a:latin typeface="+mj-lt"/>
            </a:endParaRPr>
          </a:p>
          <a:p>
            <a:endParaRPr lang="en-GB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5004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H&amp;F ethical collections progress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93713" y="1208089"/>
            <a:ext cx="11172825" cy="334961"/>
          </a:xfrm>
        </p:spPr>
        <p:txBody>
          <a:bodyPr/>
          <a:lstStyle/>
          <a:p>
            <a:r>
              <a:rPr lang="en-GB" sz="1600" dirty="0"/>
              <a:t>Experience to date suggests the approach is well received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2050" name="Picture 2" descr="S:\ISONAV 1st Credit Ltd\(S) Storage\Corporate-SK\3-Int\Corporate Brand\Intrum Image Library\3. Groups\Intrum_Groups_007_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-1042153"/>
            <a:ext cx="5283200" cy="792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2437" y="2336800"/>
            <a:ext cx="5913437" cy="2812576"/>
          </a:xfrm>
          <a:prstGeom prst="rect">
            <a:avLst/>
          </a:prstGeom>
        </p:spPr>
        <p:txBody>
          <a:bodyPr/>
          <a:lstStyle/>
          <a:p>
            <a:r>
              <a:rPr lang="en-GB" sz="1400" dirty="0"/>
              <a:t>Performance strong compared to benchmarks</a:t>
            </a:r>
          </a:p>
          <a:p>
            <a:endParaRPr lang="en-GB" sz="1400" dirty="0"/>
          </a:p>
          <a:p>
            <a:r>
              <a:rPr lang="en-GB" sz="1400" dirty="0"/>
              <a:t>Proactive approach to collections resulting in increased engagement</a:t>
            </a:r>
          </a:p>
          <a:p>
            <a:endParaRPr lang="en-GB" sz="1400" dirty="0"/>
          </a:p>
          <a:p>
            <a:r>
              <a:rPr lang="en-GB" sz="1400" dirty="0"/>
              <a:t>Sustainable repayment plans created </a:t>
            </a:r>
          </a:p>
          <a:p>
            <a:endParaRPr lang="en-GB" sz="1400" dirty="0"/>
          </a:p>
          <a:p>
            <a:r>
              <a:rPr lang="en-GB" sz="1400" dirty="0"/>
              <a:t>Gaining data on the reduction of enforcement actions </a:t>
            </a:r>
          </a:p>
          <a:p>
            <a:endParaRPr lang="en-GB" sz="1400" dirty="0"/>
          </a:p>
          <a:p>
            <a:r>
              <a:rPr lang="en-GB" sz="1400" dirty="0"/>
              <a:t>Financial benefit to the council</a:t>
            </a:r>
          </a:p>
          <a:p>
            <a:pPr>
              <a:spcBef>
                <a:spcPts val="2400"/>
              </a:spcBef>
              <a:buFontTx/>
              <a:buChar char="-"/>
            </a:pPr>
            <a:endParaRPr lang="en-GB" sz="1400" dirty="0"/>
          </a:p>
          <a:p>
            <a:pPr>
              <a:spcBef>
                <a:spcPts val="2400"/>
              </a:spcBef>
              <a:buFontTx/>
              <a:buChar char="-"/>
            </a:pPr>
            <a:endParaRPr lang="en-GB" sz="1400" dirty="0"/>
          </a:p>
          <a:p>
            <a:endParaRPr lang="en-GB" sz="1400" dirty="0">
              <a:latin typeface="+mj-lt"/>
            </a:endParaRPr>
          </a:p>
          <a:p>
            <a:endParaRPr lang="en-GB" sz="1400" dirty="0">
              <a:latin typeface="+mj-lt"/>
            </a:endParaRPr>
          </a:p>
          <a:p>
            <a:endParaRPr lang="en-GB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5004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H&amp;F ethical collections progress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93713" y="1208089"/>
            <a:ext cx="11172825" cy="334961"/>
          </a:xfrm>
        </p:spPr>
        <p:txBody>
          <a:bodyPr/>
          <a:lstStyle/>
          <a:p>
            <a:r>
              <a:rPr lang="en-GB" sz="1600" dirty="0"/>
              <a:t>Experience to date suggests the approach is well received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2050" name="Picture 2" descr="S:\ISONAV 1st Credit Ltd\(S) Storage\Corporate-SK\3-Int\Corporate Brand\Intrum Image Library\3. Groups\Intrum_Groups_007_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-1042153"/>
            <a:ext cx="5283200" cy="792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2437" y="2336800"/>
            <a:ext cx="5913437" cy="281257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GB" sz="1400" dirty="0"/>
              <a:t>All debts are </a:t>
            </a:r>
            <a:r>
              <a:rPr lang="en-GB" sz="1400" u="sng" dirty="0"/>
              <a:t>post</a:t>
            </a:r>
            <a:r>
              <a:rPr lang="en-GB" sz="1400" dirty="0"/>
              <a:t> Bailiff</a:t>
            </a:r>
          </a:p>
          <a:p>
            <a:pPr>
              <a:spcBef>
                <a:spcPts val="2400"/>
              </a:spcBef>
            </a:pPr>
            <a:r>
              <a:rPr lang="en-GB" sz="1400" dirty="0"/>
              <a:t>Early days – Only 6 months of data</a:t>
            </a:r>
          </a:p>
          <a:p>
            <a:pPr>
              <a:spcBef>
                <a:spcPts val="2400"/>
              </a:spcBef>
            </a:pPr>
            <a:r>
              <a:rPr lang="en-GB" sz="1400" dirty="0"/>
              <a:t>Former tenant – Collected 3%, Arrangements @ 25%</a:t>
            </a:r>
          </a:p>
          <a:p>
            <a:pPr>
              <a:spcBef>
                <a:spcPts val="2400"/>
              </a:spcBef>
            </a:pPr>
            <a:r>
              <a:rPr lang="en-GB" sz="1400" dirty="0"/>
              <a:t>Housing Benefit – Collected 1%, Arrangements @ 40%</a:t>
            </a:r>
          </a:p>
          <a:p>
            <a:pPr>
              <a:spcBef>
                <a:spcPts val="2400"/>
              </a:spcBef>
            </a:pPr>
            <a:r>
              <a:rPr lang="en-GB" sz="1400" dirty="0"/>
              <a:t>Council Tax (Aged) – Collected 2%, Arrangements @7%</a:t>
            </a:r>
          </a:p>
          <a:p>
            <a:pPr>
              <a:spcBef>
                <a:spcPts val="2400"/>
              </a:spcBef>
              <a:buFontTx/>
              <a:buChar char="-"/>
            </a:pPr>
            <a:endParaRPr lang="en-GB" sz="1400" dirty="0"/>
          </a:p>
          <a:p>
            <a:pPr marL="0" indent="0">
              <a:spcBef>
                <a:spcPts val="2400"/>
              </a:spcBef>
              <a:buNone/>
            </a:pPr>
            <a:r>
              <a:rPr lang="en-GB" sz="1000" dirty="0"/>
              <a:t>NB Figures revised – updated 13.7.2018</a:t>
            </a:r>
          </a:p>
          <a:p>
            <a:endParaRPr lang="en-GB" sz="1400" dirty="0">
              <a:latin typeface="+mj-lt"/>
            </a:endParaRPr>
          </a:p>
          <a:p>
            <a:endParaRPr lang="en-GB" sz="1400" dirty="0">
              <a:latin typeface="+mj-lt"/>
            </a:endParaRPr>
          </a:p>
          <a:p>
            <a:endParaRPr lang="en-GB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8228182"/>
      </p:ext>
    </p:extLst>
  </p:cSld>
  <p:clrMapOvr>
    <a:masterClrMapping/>
  </p:clrMapOvr>
</p:sld>
</file>

<file path=ppt/theme/theme1.xml><?xml version="1.0" encoding="utf-8"?>
<a:theme xmlns:a="http://schemas.openxmlformats.org/drawingml/2006/main" name="Intrum_PowerPoint_16x9_171206">
  <a:themeElements>
    <a:clrScheme name="Intrum Nya färgerna">
      <a:dk1>
        <a:sysClr val="windowText" lastClr="000000"/>
      </a:dk1>
      <a:lt1>
        <a:sysClr val="window" lastClr="FFFFFF"/>
      </a:lt1>
      <a:dk2>
        <a:srgbClr val="7C7A7A"/>
      </a:dk2>
      <a:lt2>
        <a:srgbClr val="FFFFFF"/>
      </a:lt2>
      <a:accent1>
        <a:srgbClr val="7C7A7A"/>
      </a:accent1>
      <a:accent2>
        <a:srgbClr val="674E74"/>
      </a:accent2>
      <a:accent3>
        <a:srgbClr val="35707F"/>
      </a:accent3>
      <a:accent4>
        <a:srgbClr val="9E366B"/>
      </a:accent4>
      <a:accent5>
        <a:srgbClr val="29577E"/>
      </a:accent5>
      <a:accent6>
        <a:srgbClr val="3DA8AA"/>
      </a:accent6>
      <a:hlink>
        <a:srgbClr val="0563C1"/>
      </a:hlink>
      <a:folHlink>
        <a:srgbClr val="954F72"/>
      </a:folHlink>
    </a:clrScheme>
    <a:fontScheme name="Intrum Ny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Light Gray">
      <a:srgbClr val="DBD7D2"/>
    </a:custClr>
    <a:custClr name="Light Purple">
      <a:srgbClr val="EDD0E1"/>
    </a:custClr>
    <a:custClr name="Light Petrol">
      <a:srgbClr val="C7E4E2"/>
    </a:custClr>
    <a:custClr name="Light Red">
      <a:srgbClr val="FBCFC9"/>
    </a:custClr>
    <a:custClr name="Light Blue">
      <a:srgbClr val="BFE2F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rey">
      <a:srgbClr val="ABA8A6"/>
    </a:custClr>
    <a:custClr name="Purple">
      <a:srgbClr val="8E5C96"/>
    </a:custClr>
    <a:custClr name="Petrol">
      <a:srgbClr val="00A0A6"/>
    </a:custClr>
    <a:custClr name="Red">
      <a:srgbClr val="EA4278"/>
    </a:custClr>
    <a:custClr name="Blue">
      <a:srgbClr val="007CC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Gray">
      <a:srgbClr val="7C7A7A"/>
    </a:custClr>
    <a:custClr name="Dark Purple">
      <a:srgbClr val="634274"/>
    </a:custClr>
    <a:custClr name="Dark Petrol">
      <a:srgbClr val="005969"/>
    </a:custClr>
    <a:custClr name="Dark Red">
      <a:srgbClr val="993062"/>
    </a:custClr>
    <a:custClr name="Dark Blue">
      <a:srgbClr val="1D527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Intrum_Powerpoint_16x9 (2017-12-06).potx" id="{A2360392-B341-471B-89C2-3A51FD279D6A}" vid="{FD5592ED-65A9-4E6E-B133-916AEA899291}"/>
    </a:ext>
  </a:extLst>
</a:theme>
</file>

<file path=ppt/theme/theme2.xml><?xml version="1.0" encoding="utf-8"?>
<a:theme xmlns:a="http://schemas.openxmlformats.org/drawingml/2006/main" name="Default">
  <a:themeElements>
    <a:clrScheme name="Intrum Ny">
      <a:dk1>
        <a:sysClr val="windowText" lastClr="000000"/>
      </a:dk1>
      <a:lt1>
        <a:sysClr val="window" lastClr="FFFFFF"/>
      </a:lt1>
      <a:dk2>
        <a:srgbClr val="7C7A7A"/>
      </a:dk2>
      <a:lt2>
        <a:srgbClr val="FFFFFF"/>
      </a:lt2>
      <a:accent1>
        <a:srgbClr val="7C7A7A"/>
      </a:accent1>
      <a:accent2>
        <a:srgbClr val="674E74"/>
      </a:accent2>
      <a:accent3>
        <a:srgbClr val="35707F"/>
      </a:accent3>
      <a:accent4>
        <a:srgbClr val="9E366B"/>
      </a:accent4>
      <a:accent5>
        <a:srgbClr val="29577E"/>
      </a:accent5>
      <a:accent6>
        <a:srgbClr val="D5003D"/>
      </a:accent6>
      <a:hlink>
        <a:srgbClr val="0563C1"/>
      </a:hlink>
      <a:folHlink>
        <a:srgbClr val="954F72"/>
      </a:folHlink>
    </a:clrScheme>
    <a:fontScheme name="Intrum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ght Gray">
      <a:srgbClr val="DBD7D2"/>
    </a:custClr>
    <a:custClr name="Light Purple">
      <a:srgbClr val="EDD0E1"/>
    </a:custClr>
    <a:custClr name="Light Petrol">
      <a:srgbClr val="C7E4E2"/>
    </a:custClr>
    <a:custClr name="Light Red">
      <a:srgbClr val="FBCFC9"/>
    </a:custClr>
    <a:custClr name="Light Blue">
      <a:srgbClr val="BFE2F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rey">
      <a:srgbClr val="ABA8A6"/>
    </a:custClr>
    <a:custClr name="Purple">
      <a:srgbClr val="8E5C96"/>
    </a:custClr>
    <a:custClr name="Petrol">
      <a:srgbClr val="00A0A6"/>
    </a:custClr>
    <a:custClr name="Red">
      <a:srgbClr val="EA4278"/>
    </a:custClr>
    <a:custClr name="Blue">
      <a:srgbClr val="007CC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Gray">
      <a:srgbClr val="7C7A7A"/>
    </a:custClr>
    <a:custClr name="Dark Purple">
      <a:srgbClr val="634274"/>
    </a:custClr>
    <a:custClr name="Dark Petrol">
      <a:srgbClr val="005969"/>
    </a:custClr>
    <a:custClr name="Dark Red">
      <a:srgbClr val="993062"/>
    </a:custClr>
    <a:custClr name="Dark Blue">
      <a:srgbClr val="1D527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efault" id="{C87DB9DA-02A5-4140-BC65-5F528FB97C53}" vid="{F1766795-0814-4FFD-B318-26DA62B63690}"/>
    </a:ext>
  </a:extLst>
</a:theme>
</file>

<file path=ppt/theme/theme3.xml><?xml version="1.0" encoding="utf-8"?>
<a:theme xmlns:a="http://schemas.openxmlformats.org/drawingml/2006/main" name="Default">
  <a:themeElements>
    <a:clrScheme name="Intrum Ny">
      <a:dk1>
        <a:sysClr val="windowText" lastClr="000000"/>
      </a:dk1>
      <a:lt1>
        <a:sysClr val="window" lastClr="FFFFFF"/>
      </a:lt1>
      <a:dk2>
        <a:srgbClr val="7C7A7A"/>
      </a:dk2>
      <a:lt2>
        <a:srgbClr val="FFFFFF"/>
      </a:lt2>
      <a:accent1>
        <a:srgbClr val="7C7A7A"/>
      </a:accent1>
      <a:accent2>
        <a:srgbClr val="674E74"/>
      </a:accent2>
      <a:accent3>
        <a:srgbClr val="35707F"/>
      </a:accent3>
      <a:accent4>
        <a:srgbClr val="9E366B"/>
      </a:accent4>
      <a:accent5>
        <a:srgbClr val="29577E"/>
      </a:accent5>
      <a:accent6>
        <a:srgbClr val="D5003D"/>
      </a:accent6>
      <a:hlink>
        <a:srgbClr val="0563C1"/>
      </a:hlink>
      <a:folHlink>
        <a:srgbClr val="954F72"/>
      </a:folHlink>
    </a:clrScheme>
    <a:fontScheme name="Intrum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ght Gray">
      <a:srgbClr val="DBD7D2"/>
    </a:custClr>
    <a:custClr name="Light Purple">
      <a:srgbClr val="EDD0E1"/>
    </a:custClr>
    <a:custClr name="Light Petrol">
      <a:srgbClr val="C7E4E2"/>
    </a:custClr>
    <a:custClr name="Light Red">
      <a:srgbClr val="FBCFC9"/>
    </a:custClr>
    <a:custClr name="Light Blue">
      <a:srgbClr val="BFE2F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rey">
      <a:srgbClr val="ABA8A6"/>
    </a:custClr>
    <a:custClr name="Purple">
      <a:srgbClr val="8E5C96"/>
    </a:custClr>
    <a:custClr name="Petrol">
      <a:srgbClr val="00A0A6"/>
    </a:custClr>
    <a:custClr name="Red">
      <a:srgbClr val="EA4278"/>
    </a:custClr>
    <a:custClr name="Blue">
      <a:srgbClr val="007CC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Gray">
      <a:srgbClr val="7C7A7A"/>
    </a:custClr>
    <a:custClr name="Dark Purple">
      <a:srgbClr val="634274"/>
    </a:custClr>
    <a:custClr name="Dark Petrol">
      <a:srgbClr val="005969"/>
    </a:custClr>
    <a:custClr name="Dark Red">
      <a:srgbClr val="993062"/>
    </a:custClr>
    <a:custClr name="Dark Blue">
      <a:srgbClr val="1D527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efault" id="{C87DB9DA-02A5-4140-BC65-5F528FB97C53}" vid="{F1766795-0814-4FFD-B318-26DA62B636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Intrum_PowerPoint_16x9_171206</Template>
  <TotalTime>5401</TotalTime>
  <Words>352</Words>
  <Application>Microsoft Office PowerPoint</Application>
  <PresentationFormat>Widescreen</PresentationFormat>
  <Paragraphs>82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Georgia</vt:lpstr>
      <vt:lpstr>Intrum_PowerPoint_16x9_171206</vt:lpstr>
      <vt:lpstr>H&amp;F Ethical Collections</vt:lpstr>
      <vt:lpstr>H&amp;F ethical collections progress</vt:lpstr>
      <vt:lpstr>H&amp;F ethical collections progress</vt:lpstr>
      <vt:lpstr>H&amp;F ethical collections progress</vt:lpstr>
      <vt:lpstr>H&amp;F ethical collections progress</vt:lpstr>
      <vt:lpstr>H&amp;F ethical collections progress</vt:lpstr>
      <vt:lpstr>H&amp;F ethical collections progress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 Hidden page and will not show in print</dc:title>
  <dc:creator>Sophia Killick</dc:creator>
  <cp:lastModifiedBy>Eleanor Cropper</cp:lastModifiedBy>
  <cp:revision>159</cp:revision>
  <cp:lastPrinted>2018-02-09T16:10:50Z</cp:lastPrinted>
  <dcterms:created xsi:type="dcterms:W3CDTF">2018-02-09T11:07:28Z</dcterms:created>
  <dcterms:modified xsi:type="dcterms:W3CDTF">2018-07-17T15:55:05Z</dcterms:modified>
</cp:coreProperties>
</file>